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  <p:sldMasterId id="2147483666" r:id="rId7"/>
  </p:sldMasterIdLst>
  <p:notesMasterIdLst>
    <p:notesMasterId r:id="rId19"/>
  </p:notesMasterIdLst>
  <p:handoutMasterIdLst>
    <p:handoutMasterId r:id="rId20"/>
  </p:handoutMasterIdLst>
  <p:sldIdLst>
    <p:sldId id="256" r:id="rId8"/>
    <p:sldId id="277" r:id="rId9"/>
    <p:sldId id="287" r:id="rId10"/>
    <p:sldId id="286" r:id="rId11"/>
    <p:sldId id="290" r:id="rId12"/>
    <p:sldId id="289" r:id="rId13"/>
    <p:sldId id="288" r:id="rId14"/>
    <p:sldId id="292" r:id="rId15"/>
    <p:sldId id="293" r:id="rId16"/>
    <p:sldId id="294" r:id="rId17"/>
    <p:sldId id="278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0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D73559-08F2-6623-6BFB-147B11930B99}" name="Lena Cordell" initials="LC" userId="S::Lena.Cordell@aeso.ca::e3af374a-5a62-486e-8556-170869ccbef6" providerId="AD"/>
  <p188:author id="{0E117BDA-975F-73C7-BF9B-A3D6123A5DBD}" name="Colleen Simpson Laird" initials="CS" userId="S::Colleen.SimpsonLaird@aeso.ca::c40222ee-7543-4a3e-a339-8655dc15a4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9" autoAdjust="0"/>
  </p:normalViewPr>
  <p:slideViewPr>
    <p:cSldViewPr snapToGrid="0">
      <p:cViewPr varScale="1">
        <p:scale>
          <a:sx n="87" d="100"/>
          <a:sy n="87" d="100"/>
        </p:scale>
        <p:origin x="333" y="41"/>
      </p:cViewPr>
      <p:guideLst>
        <p:guide pos="3001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DFC9A-504A-3DCA-C37E-FB9AE3242A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2E045-08F6-4415-4DDC-151C29BA4D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6C3236-6AFA-4D68-A674-411E166CE3E1}" type="datetimeFigureOut">
              <a:rPr lang="en-CA" smtClean="0"/>
              <a:t>2025-01-16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6EF1F-A7DE-6F8E-BF13-C784FB5E21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36E92-09FB-9F02-CB92-6AC50AF9C3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B0AB502-C031-4B50-8971-C346F744925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156855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8C21F5B-0033-4EBC-ACD0-43DB7395F51F}" type="datetimeFigureOut">
              <a:rPr lang="en-CA" smtClean="0"/>
              <a:t>2025-01-16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70B4D9A-AF66-4D31-8FD0-E31947CF35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372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4D9A-AF66-4D31-8FD0-E31947CF355A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5424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4D9A-AF66-4D31-8FD0-E31947CF355A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030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4D9A-AF66-4D31-8FD0-E31947CF355A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42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4D9A-AF66-4D31-8FD0-E31947CF355A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030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4D9A-AF66-4D31-8FD0-E31947CF355A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542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47A16-F0B9-479F-AA93-717CA48DB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5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4D9A-AF66-4D31-8FD0-E31947CF355A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998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4D9A-AF66-4D31-8FD0-E31947CF355A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378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4D9A-AF66-4D31-8FD0-E31947CF355A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8028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4D9A-AF66-4D31-8FD0-E31947CF355A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199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4D9A-AF66-4D31-8FD0-E31947CF355A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21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7CD69F8-66AC-4838-57BD-219981B7AF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126" y="6121257"/>
            <a:ext cx="3870000" cy="363600"/>
          </a:xfrm>
          <a:prstGeom prst="rect">
            <a:avLst/>
          </a:prstGeom>
        </p:spPr>
        <p:txBody>
          <a:bodyPr lIns="180000" tIns="0" rIns="180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MONTH DD, YYYY</a:t>
            </a:r>
            <a:endParaRPr lang="en-CA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1824943-462C-9697-6381-A55A41F982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126" y="4912331"/>
            <a:ext cx="5969774" cy="307777"/>
          </a:xfrm>
          <a:prstGeom prst="rect">
            <a:avLst/>
          </a:prstGeom>
        </p:spPr>
        <p:txBody>
          <a:bodyPr wrap="square" lIns="180000" tIns="0" rIns="27000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Click to Add Subtitle [Delete if Not Needed]</a:t>
            </a: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A7F09A2A-E45F-5CC5-FE50-872C469E4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4123802"/>
            <a:ext cx="5969774" cy="498598"/>
          </a:xfrm>
          <a:prstGeom prst="rect">
            <a:avLst/>
          </a:prstGeom>
        </p:spPr>
        <p:txBody>
          <a:bodyPr wrap="square" lIns="180000" tIns="0" rIns="270000" bIns="0" anchor="b" anchorCtr="0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pic>
        <p:nvPicPr>
          <p:cNvPr id="11" name="Online Image Placeholder 10">
            <a:extLst>
              <a:ext uri="{FF2B5EF4-FFF2-40B4-BE49-F238E27FC236}">
                <a16:creationId xmlns:a16="http://schemas.microsoft.com/office/drawing/2014/main" id="{C8891BEC-EFB9-63B3-5D10-82FC17E5165C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9839" y="1412457"/>
            <a:ext cx="5537200" cy="470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064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Visual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EA42-96AF-DA3B-B857-F37ADC8A08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11900" y="1736725"/>
            <a:ext cx="5545138" cy="439261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CA" dirty="0"/>
              <a:t>Click to add an image, graphic or chart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45B782-1DAD-DCCF-CD0A-EC9315AB2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6400" y="6487200"/>
            <a:ext cx="3470638" cy="370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label the presentation: Public, AESO Internal, AESO Protected or For EWG Discussion Only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F57988E-7B88-C1AD-8FCA-119FBBF458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736725"/>
            <a:ext cx="5364162" cy="43926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marL="804863" indent="-3476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800">
                <a:solidFill>
                  <a:schemeClr val="bg1"/>
                </a:solidFill>
              </a:defRPr>
            </a:lvl2pPr>
            <a:lvl3pPr marL="1077913" indent="-1635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600">
                <a:solidFill>
                  <a:schemeClr val="bg1"/>
                </a:solidFill>
              </a:defRPr>
            </a:lvl3pPr>
            <a:lvl4pPr marL="1524000" indent="-152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bg1"/>
                </a:solidFill>
              </a:defRPr>
            </a:lvl4pPr>
            <a:lvl5pPr marL="1970088" indent="-1412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A5E0C94-7AD0-5043-B7C5-4DB0834A96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728663"/>
            <a:ext cx="11522074" cy="792162"/>
          </a:xfrm>
          <a:prstGeom prst="rect">
            <a:avLst/>
          </a:prstGeom>
        </p:spPr>
        <p:txBody>
          <a:bodyPr lIns="180000" tIns="0" rIns="180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2EFBBDA-8C7E-52CC-0B8F-4B04BE174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159" y="6498872"/>
            <a:ext cx="3680204" cy="360000"/>
          </a:xfrm>
          <a:prstGeom prst="rect">
            <a:avLst/>
          </a:prstGeom>
        </p:spPr>
        <p:txBody>
          <a:bodyPr tIns="90000" bIns="9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footer (max 1 line)</a:t>
            </a:r>
          </a:p>
        </p:txBody>
      </p:sp>
    </p:spTree>
    <p:extLst>
      <p:ext uri="{BB962C8B-B14F-4D97-AF65-F5344CB8AC3E}">
        <p14:creationId xmlns:p14="http://schemas.microsoft.com/office/powerpoint/2010/main" val="3764581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9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Only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EA42-96AF-DA3B-B857-F37ADC8A08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4964" y="1736725"/>
            <a:ext cx="11522074" cy="439261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CA" dirty="0"/>
              <a:t>Click to add an image, graphic or chart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45B782-1DAD-DCCF-CD0A-EC9315AB2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6400" y="6487200"/>
            <a:ext cx="3470638" cy="370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label the presentation: Public, AESO Internal, AESO Protected or For EWG Discussion Only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A5E0C94-7AD0-5043-B7C5-4DB0834A96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728663"/>
            <a:ext cx="11522074" cy="792162"/>
          </a:xfrm>
          <a:prstGeom prst="rect">
            <a:avLst/>
          </a:prstGeom>
        </p:spPr>
        <p:txBody>
          <a:bodyPr lIns="180000" tIns="0" rIns="180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6E2A1AE-617D-F25C-8F0E-E9230DA884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159" y="6498872"/>
            <a:ext cx="3680204" cy="360000"/>
          </a:xfrm>
          <a:prstGeom prst="rect">
            <a:avLst/>
          </a:prstGeom>
        </p:spPr>
        <p:txBody>
          <a:bodyPr tIns="90000" bIns="9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footer (max 1 line)</a:t>
            </a:r>
          </a:p>
        </p:txBody>
      </p:sp>
    </p:spTree>
    <p:extLst>
      <p:ext uri="{BB962C8B-B14F-4D97-AF65-F5344CB8AC3E}">
        <p14:creationId xmlns:p14="http://schemas.microsoft.com/office/powerpoint/2010/main" val="107236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9619F353-A40A-86A7-677C-D010BFAAD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4912331"/>
            <a:ext cx="5976937" cy="307777"/>
          </a:xfrm>
          <a:prstGeom prst="rect">
            <a:avLst/>
          </a:prstGeom>
        </p:spPr>
        <p:txBody>
          <a:bodyPr wrap="square" lIns="180000" tIns="0" rIns="27000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Questions? [Edit or Delete as Necessary]</a:t>
            </a:r>
          </a:p>
        </p:txBody>
      </p:sp>
      <p:sp>
        <p:nvSpPr>
          <p:cNvPr id="3" name="Title 36">
            <a:extLst>
              <a:ext uri="{FF2B5EF4-FFF2-40B4-BE49-F238E27FC236}">
                <a16:creationId xmlns:a16="http://schemas.microsoft.com/office/drawing/2014/main" id="{32B263B2-150B-31E9-44A8-F885AD063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4123802"/>
            <a:ext cx="5969774" cy="498598"/>
          </a:xfrm>
          <a:prstGeom prst="rect">
            <a:avLst/>
          </a:prstGeom>
        </p:spPr>
        <p:txBody>
          <a:bodyPr wrap="square" lIns="180000" tIns="0" rIns="270000" bIns="0" anchor="b" anchorCtr="0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You/Appendix/Break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3627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3A1E82-06E7-A1D1-5B8A-843714D0B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728663"/>
            <a:ext cx="11522074" cy="792162"/>
          </a:xfrm>
          <a:prstGeom prst="rect">
            <a:avLst/>
          </a:prstGeom>
        </p:spPr>
        <p:txBody>
          <a:bodyPr lIns="180000" tIns="0" rIns="180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0CED-1140-D9FC-87BB-33388C4B7C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26400" y="6485400"/>
            <a:ext cx="3470638" cy="370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label the presentation: Public, AESO Internal, AESO Protected or For EWG Discussion Only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47391C-7E46-5853-7DB6-F30E5F0E5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1736725"/>
            <a:ext cx="11341100" cy="43926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000"/>
            </a:lvl1pPr>
            <a:lvl2pPr marL="804863" indent="-3476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800">
                <a:solidFill>
                  <a:schemeClr val="accent1"/>
                </a:solidFill>
              </a:defRPr>
            </a:lvl2pPr>
            <a:lvl3pPr marL="1077913" indent="-1635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600"/>
            </a:lvl3pPr>
            <a:lvl4pPr marL="1524000" indent="-152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970088" indent="-1412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6A8A4-ADAF-233E-35C4-303FB71006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159" y="6498872"/>
            <a:ext cx="3680204" cy="360000"/>
          </a:xfrm>
          <a:prstGeom prst="rect">
            <a:avLst/>
          </a:prstGeom>
        </p:spPr>
        <p:txBody>
          <a:bodyPr tIns="90000" bIns="9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footer (max 1 line)</a:t>
            </a:r>
          </a:p>
        </p:txBody>
      </p:sp>
    </p:spTree>
    <p:extLst>
      <p:ext uri="{BB962C8B-B14F-4D97-AF65-F5344CB8AC3E}">
        <p14:creationId xmlns:p14="http://schemas.microsoft.com/office/powerpoint/2010/main" val="3685374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EA42-96AF-DA3B-B857-F37ADC8A08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11900" y="1736725"/>
            <a:ext cx="5545138" cy="439261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CA" dirty="0"/>
              <a:t>Click to add an image, graphic or chart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AD64FE1-8460-3033-16EC-27D237D38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728663"/>
            <a:ext cx="11522074" cy="792162"/>
          </a:xfrm>
          <a:prstGeom prst="rect">
            <a:avLst/>
          </a:prstGeom>
        </p:spPr>
        <p:txBody>
          <a:bodyPr lIns="180000" tIns="0" rIns="180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45B782-1DAD-DCCF-CD0A-EC9315AB2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6400" y="6487200"/>
            <a:ext cx="3470638" cy="370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label the presentation: Public, AESO Internal, AESO Protected or For EWG Discussion Only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5755605-12F0-3081-2543-11D62F04D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736725"/>
            <a:ext cx="5364162" cy="43926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000"/>
            </a:lvl1pPr>
            <a:lvl2pPr marL="804863" indent="-3476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800">
                <a:solidFill>
                  <a:schemeClr val="accent1"/>
                </a:solidFill>
              </a:defRPr>
            </a:lvl2pPr>
            <a:lvl3pPr marL="1077913" indent="-1635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600"/>
            </a:lvl3pPr>
            <a:lvl4pPr marL="1524000" indent="-152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970088" indent="-1412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227DEEF-D98F-5D28-909F-EB187833A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159" y="6498872"/>
            <a:ext cx="3680204" cy="360000"/>
          </a:xfrm>
          <a:prstGeom prst="rect">
            <a:avLst/>
          </a:prstGeom>
        </p:spPr>
        <p:txBody>
          <a:bodyPr tIns="90000" bIns="9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footer (max 1 line)</a:t>
            </a:r>
          </a:p>
        </p:txBody>
      </p:sp>
    </p:spTree>
    <p:extLst>
      <p:ext uri="{BB962C8B-B14F-4D97-AF65-F5344CB8AC3E}">
        <p14:creationId xmlns:p14="http://schemas.microsoft.com/office/powerpoint/2010/main" val="3308349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EA42-96AF-DA3B-B857-F37ADC8A08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4964" y="1736725"/>
            <a:ext cx="11522074" cy="439261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CA" dirty="0"/>
              <a:t>Click to add an image, graphic or chart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3081196-FE7D-8341-5A9A-F1D1217F2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728663"/>
            <a:ext cx="11522074" cy="792162"/>
          </a:xfrm>
          <a:prstGeom prst="rect">
            <a:avLst/>
          </a:prstGeom>
        </p:spPr>
        <p:txBody>
          <a:bodyPr lIns="180000" tIns="0" rIns="180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D51FFF-0378-B37C-35AD-3A69385FA3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6400" y="6487200"/>
            <a:ext cx="3470638" cy="370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label the presentation: Public, AESO Internal, AESO Protected or For EWG Discussion Only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5C7C91-1C9E-7BDA-BC91-6A4987ABB8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159" y="6498872"/>
            <a:ext cx="3680204" cy="360000"/>
          </a:xfrm>
          <a:prstGeom prst="rect">
            <a:avLst/>
          </a:prstGeom>
        </p:spPr>
        <p:txBody>
          <a:bodyPr tIns="90000" bIns="9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footer (max 1 line)</a:t>
            </a:r>
          </a:p>
        </p:txBody>
      </p:sp>
    </p:spTree>
    <p:extLst>
      <p:ext uri="{BB962C8B-B14F-4D97-AF65-F5344CB8AC3E}">
        <p14:creationId xmlns:p14="http://schemas.microsoft.com/office/powerpoint/2010/main" val="4231687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hem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7D7D43-5230-C17C-994B-A8BC95AE8C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4832625"/>
            <a:ext cx="3240000" cy="62815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2000" b="1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Key Point/Theme Here (maximum 2 lines)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FDBFE2A-3172-38D8-A70E-38CCB57B07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5460778"/>
            <a:ext cx="3240000" cy="6685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brief description here (maximum 2 lines)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EE03EA3-4A31-43FB-084C-7D4C6DC205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728663"/>
            <a:ext cx="11522074" cy="792162"/>
          </a:xfrm>
          <a:prstGeom prst="rect">
            <a:avLst/>
          </a:prstGeom>
        </p:spPr>
        <p:txBody>
          <a:bodyPr lIns="180000" tIns="0" rIns="180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Online Image Placeholder 20">
            <a:extLst>
              <a:ext uri="{FF2B5EF4-FFF2-40B4-BE49-F238E27FC236}">
                <a16:creationId xmlns:a16="http://schemas.microsoft.com/office/drawing/2014/main" id="{7C09B035-9A96-F226-6B54-2F78AC480466}"/>
              </a:ext>
            </a:extLst>
          </p:cNvPr>
          <p:cNvSpPr>
            <a:spLocks noGrp="1"/>
          </p:cNvSpPr>
          <p:nvPr>
            <p:ph type="clipArt" sz="quarter" idx="24" hasCustomPrompt="1"/>
          </p:nvPr>
        </p:nvSpPr>
        <p:spPr>
          <a:xfrm>
            <a:off x="515938" y="1736725"/>
            <a:ext cx="3240000" cy="288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CA" dirty="0"/>
              <a:t>Click to add an image or icon</a:t>
            </a:r>
          </a:p>
        </p:txBody>
      </p:sp>
      <p:sp>
        <p:nvSpPr>
          <p:cNvPr id="4" name="Online Image Placeholder 20">
            <a:extLst>
              <a:ext uri="{FF2B5EF4-FFF2-40B4-BE49-F238E27FC236}">
                <a16:creationId xmlns:a16="http://schemas.microsoft.com/office/drawing/2014/main" id="{CF5268E6-7217-7847-9216-1DDED01C1883}"/>
              </a:ext>
            </a:extLst>
          </p:cNvPr>
          <p:cNvSpPr>
            <a:spLocks noGrp="1"/>
          </p:cNvSpPr>
          <p:nvPr>
            <p:ph type="clipArt" sz="quarter" idx="27" hasCustomPrompt="1"/>
          </p:nvPr>
        </p:nvSpPr>
        <p:spPr>
          <a:xfrm>
            <a:off x="4566488" y="1736725"/>
            <a:ext cx="3240000" cy="288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CA" dirty="0"/>
              <a:t>Click to add an image or icon</a:t>
            </a:r>
          </a:p>
        </p:txBody>
      </p:sp>
      <p:sp>
        <p:nvSpPr>
          <p:cNvPr id="14" name="Online Image Placeholder 20">
            <a:extLst>
              <a:ext uri="{FF2B5EF4-FFF2-40B4-BE49-F238E27FC236}">
                <a16:creationId xmlns:a16="http://schemas.microsoft.com/office/drawing/2014/main" id="{6E70C737-DCC0-3913-7BB3-FD6CC1437029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8617038" y="1736725"/>
            <a:ext cx="3240000" cy="288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CA" dirty="0"/>
              <a:t>Click to add an image or 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3047421-0EE1-0F47-5600-6B5574C0C4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26400" y="6487200"/>
            <a:ext cx="3470638" cy="370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label the presentation: Public, AESO Internal, AESO Protected or For EWG Discussion Only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EA21A5E-12C5-9BDD-CB52-9645575CAD8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66488" y="4832624"/>
            <a:ext cx="3240000" cy="62815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2000" b="1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Key Point/Theme Here (maximum 2 lines)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6E3486F-59A5-DA69-618B-472FD7E884C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66488" y="5460777"/>
            <a:ext cx="3240000" cy="6685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brief description here (maximum 2 lines)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B82B148-B2F4-EFB9-224C-C9C3ED7CC0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17037" y="4832624"/>
            <a:ext cx="3244763" cy="62815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2000" b="1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Key Point/Theme Here (maximum 2 lines)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08BB206-876B-2E35-EDF7-04A7B792B1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17037" y="5460777"/>
            <a:ext cx="3244763" cy="6685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brief description here (maximum 2 lines)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8145F-0535-1F2D-5BC0-4C6B38EE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159" y="6498872"/>
            <a:ext cx="3680204" cy="360000"/>
          </a:xfrm>
          <a:prstGeom prst="rect">
            <a:avLst/>
          </a:prstGeom>
        </p:spPr>
        <p:txBody>
          <a:bodyPr tIns="90000" bIns="9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footer (max 1 line)</a:t>
            </a:r>
          </a:p>
        </p:txBody>
      </p:sp>
    </p:spTree>
    <p:extLst>
      <p:ext uri="{BB962C8B-B14F-4D97-AF65-F5344CB8AC3E}">
        <p14:creationId xmlns:p14="http://schemas.microsoft.com/office/powerpoint/2010/main" val="3935871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heme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7D7D43-5230-C17C-994B-A8BC95AE8C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0640" y="1736725"/>
            <a:ext cx="3859460" cy="628153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2000" b="1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Key Point or Theme Here (maximum 2 lines)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FDBFE2A-3172-38D8-A70E-38CCB57B07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0640" y="2364878"/>
            <a:ext cx="3859460" cy="721847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brief description here. Add brief description here (maximum 3 lines)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34820CA-B6A6-E568-BCC2-ABA83A1208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20640" y="3263376"/>
            <a:ext cx="3859460" cy="628153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2000" b="1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Key Point or Theme Here (maximum 2 lines)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E569BFD9-C235-C1D8-9AD7-6270CE2C88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20640" y="3891530"/>
            <a:ext cx="3859460" cy="721846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brief description here. Add brief description here (maximum 3 lines)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0F0FD7C-6283-6FD6-3B34-6A88C0ED79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20640" y="4790027"/>
            <a:ext cx="3859460" cy="628153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2000" b="1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Key Point or Theme Here (maximum 2 lines)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8C6E8D7-E79B-43FA-3DCF-D307A176BC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20640" y="5418181"/>
            <a:ext cx="3859460" cy="721846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brief description here. Add brief description here (maximum 3 lines)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50FBF-D68C-1A0D-083C-9F0D2D6C6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728663"/>
            <a:ext cx="11522074" cy="792162"/>
          </a:xfrm>
          <a:prstGeom prst="rect">
            <a:avLst/>
          </a:prstGeom>
        </p:spPr>
        <p:txBody>
          <a:bodyPr lIns="180000" tIns="0" rIns="180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EEFC3F-CA98-22F9-DF20-333A2B97E9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26400" y="6487200"/>
            <a:ext cx="3470638" cy="370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label the presentation: Public, AESO Internal, AESO Protected or For EWG Discussion Only</a:t>
            </a:r>
          </a:p>
        </p:txBody>
      </p:sp>
      <p:sp>
        <p:nvSpPr>
          <p:cNvPr id="42" name="Online Image Placeholder 20">
            <a:extLst>
              <a:ext uri="{FF2B5EF4-FFF2-40B4-BE49-F238E27FC236}">
                <a16:creationId xmlns:a16="http://schemas.microsoft.com/office/drawing/2014/main" id="{4C177A1B-D3A2-8E6D-45D0-549B630653B7}"/>
              </a:ext>
            </a:extLst>
          </p:cNvPr>
          <p:cNvSpPr>
            <a:spLocks noGrp="1"/>
          </p:cNvSpPr>
          <p:nvPr>
            <p:ph type="clipArt" sz="quarter" idx="39" hasCustomPrompt="1"/>
          </p:nvPr>
        </p:nvSpPr>
        <p:spPr>
          <a:xfrm>
            <a:off x="502802" y="1736725"/>
            <a:ext cx="1350000" cy="135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CA" dirty="0"/>
              <a:t>Click to add an image or icon</a:t>
            </a:r>
          </a:p>
        </p:txBody>
      </p:sp>
      <p:sp>
        <p:nvSpPr>
          <p:cNvPr id="45" name="Online Image Placeholder 20">
            <a:extLst>
              <a:ext uri="{FF2B5EF4-FFF2-40B4-BE49-F238E27FC236}">
                <a16:creationId xmlns:a16="http://schemas.microsoft.com/office/drawing/2014/main" id="{3576CBA2-4138-65E0-7673-FD51BAF041C4}"/>
              </a:ext>
            </a:extLst>
          </p:cNvPr>
          <p:cNvSpPr>
            <a:spLocks noGrp="1"/>
          </p:cNvSpPr>
          <p:nvPr>
            <p:ph type="clipArt" sz="quarter" idx="42" hasCustomPrompt="1"/>
          </p:nvPr>
        </p:nvSpPr>
        <p:spPr>
          <a:xfrm>
            <a:off x="502802" y="3263376"/>
            <a:ext cx="1350000" cy="135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CA" dirty="0"/>
              <a:t>Click to add an image or icon</a:t>
            </a:r>
          </a:p>
        </p:txBody>
      </p:sp>
      <p:sp>
        <p:nvSpPr>
          <p:cNvPr id="46" name="Online Image Placeholder 20">
            <a:extLst>
              <a:ext uri="{FF2B5EF4-FFF2-40B4-BE49-F238E27FC236}">
                <a16:creationId xmlns:a16="http://schemas.microsoft.com/office/drawing/2014/main" id="{CE36DFFC-D61B-34F5-C3B7-EF72F76BD23B}"/>
              </a:ext>
            </a:extLst>
          </p:cNvPr>
          <p:cNvSpPr>
            <a:spLocks noGrp="1"/>
          </p:cNvSpPr>
          <p:nvPr>
            <p:ph type="clipArt" sz="quarter" idx="43" hasCustomPrompt="1"/>
          </p:nvPr>
        </p:nvSpPr>
        <p:spPr>
          <a:xfrm>
            <a:off x="502802" y="4790027"/>
            <a:ext cx="1350000" cy="135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CA" dirty="0"/>
              <a:t>Click to add an image or icon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AEFDCC8-9C77-CAEF-15B2-D049BABDBD9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999410" y="1736725"/>
            <a:ext cx="3859460" cy="628153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2000" b="1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Key Point or Theme Here (maximum 2 lines)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AA8DC4C-795E-5E37-F4E0-8743F61264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999410" y="2364878"/>
            <a:ext cx="3859460" cy="721847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brief description here. Add brief description here (maximum 3 lines)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91ED8F4-C7C2-0361-6BC4-D102367E89E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99410" y="3263376"/>
            <a:ext cx="3859460" cy="628153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2000" b="1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Key Point or Theme Here (maximum 2 lines)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1DD49F1-AEE6-2C6B-EE7D-ACA2C554B44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99410" y="3891530"/>
            <a:ext cx="3859460" cy="721846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brief description here. Add brief description here (maximum 3 lines)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31B1ACD-2A3D-23D2-927C-0799C3B8B2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999410" y="4790027"/>
            <a:ext cx="3859460" cy="628153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2000" b="1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Key Point or Theme Here (maximum 2 lines)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D55B3EC-7213-77F2-26C7-043ECB08B71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999410" y="5418181"/>
            <a:ext cx="3859460" cy="721846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latin typeface="+mn-lt"/>
              </a:defRPr>
            </a:lvl1pPr>
            <a:lvl2pPr marL="1800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/>
            </a:lvl2pPr>
            <a:lvl3pPr marL="81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</a:defRPr>
            </a:lvl3pPr>
            <a:lvl4pPr marL="1170000" indent="-18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530000" indent="-1841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Add brief description here. Add brief description here (maximum 3 lines)</a:t>
            </a:r>
          </a:p>
        </p:txBody>
      </p:sp>
      <p:sp>
        <p:nvSpPr>
          <p:cNvPr id="13" name="Online Image Placeholder 20">
            <a:extLst>
              <a:ext uri="{FF2B5EF4-FFF2-40B4-BE49-F238E27FC236}">
                <a16:creationId xmlns:a16="http://schemas.microsoft.com/office/drawing/2014/main" id="{AB0A27CA-71AB-4DB5-0AD0-A2DD94BFFC7C}"/>
              </a:ext>
            </a:extLst>
          </p:cNvPr>
          <p:cNvSpPr>
            <a:spLocks noGrp="1"/>
          </p:cNvSpPr>
          <p:nvPr>
            <p:ph type="clipArt" sz="quarter" idx="50" hasCustomPrompt="1"/>
          </p:nvPr>
        </p:nvSpPr>
        <p:spPr>
          <a:xfrm>
            <a:off x="6481572" y="1736725"/>
            <a:ext cx="1350000" cy="135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CA" dirty="0"/>
              <a:t>Click to add an image or icon</a:t>
            </a:r>
          </a:p>
        </p:txBody>
      </p:sp>
      <p:sp>
        <p:nvSpPr>
          <p:cNvPr id="14" name="Online Image Placeholder 20">
            <a:extLst>
              <a:ext uri="{FF2B5EF4-FFF2-40B4-BE49-F238E27FC236}">
                <a16:creationId xmlns:a16="http://schemas.microsoft.com/office/drawing/2014/main" id="{4424655E-30EB-F533-9102-38D61C41C188}"/>
              </a:ext>
            </a:extLst>
          </p:cNvPr>
          <p:cNvSpPr>
            <a:spLocks noGrp="1"/>
          </p:cNvSpPr>
          <p:nvPr>
            <p:ph type="clipArt" sz="quarter" idx="51" hasCustomPrompt="1"/>
          </p:nvPr>
        </p:nvSpPr>
        <p:spPr>
          <a:xfrm>
            <a:off x="6481572" y="3263376"/>
            <a:ext cx="1350000" cy="135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CA" dirty="0"/>
              <a:t>Click to add an image or icon</a:t>
            </a:r>
          </a:p>
        </p:txBody>
      </p:sp>
      <p:sp>
        <p:nvSpPr>
          <p:cNvPr id="15" name="Online Image Placeholder 20">
            <a:extLst>
              <a:ext uri="{FF2B5EF4-FFF2-40B4-BE49-F238E27FC236}">
                <a16:creationId xmlns:a16="http://schemas.microsoft.com/office/drawing/2014/main" id="{5E126A92-C184-61A9-11E2-4B91C759040B}"/>
              </a:ext>
            </a:extLst>
          </p:cNvPr>
          <p:cNvSpPr>
            <a:spLocks noGrp="1"/>
          </p:cNvSpPr>
          <p:nvPr>
            <p:ph type="clipArt" sz="quarter" idx="52" hasCustomPrompt="1"/>
          </p:nvPr>
        </p:nvSpPr>
        <p:spPr>
          <a:xfrm>
            <a:off x="6481572" y="4790027"/>
            <a:ext cx="1350000" cy="135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CA" dirty="0"/>
              <a:t>Click to add an image or icon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54128C0-99AB-582E-398F-BEB2E61DD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159" y="6498872"/>
            <a:ext cx="3680204" cy="360000"/>
          </a:xfrm>
          <a:prstGeom prst="rect">
            <a:avLst/>
          </a:prstGeom>
        </p:spPr>
        <p:txBody>
          <a:bodyPr tIns="90000" bIns="9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footer (max 1 line)</a:t>
            </a:r>
          </a:p>
        </p:txBody>
      </p:sp>
    </p:spTree>
    <p:extLst>
      <p:ext uri="{BB962C8B-B14F-4D97-AF65-F5344CB8AC3E}">
        <p14:creationId xmlns:p14="http://schemas.microsoft.com/office/powerpoint/2010/main" val="1965462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8AB2957-50E5-AB39-45BC-3B29D70512F6}"/>
              </a:ext>
            </a:extLst>
          </p:cNvPr>
          <p:cNvGrpSpPr>
            <a:grpSpLocks/>
          </p:cNvGrpSpPr>
          <p:nvPr userDrawn="1"/>
        </p:nvGrpSpPr>
        <p:grpSpPr>
          <a:xfrm>
            <a:off x="334963" y="1736724"/>
            <a:ext cx="3871277" cy="5121275"/>
            <a:chOff x="334963" y="1736725"/>
            <a:chExt cx="3871277" cy="476804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5A97B26-996F-68F8-DDE9-172073D761B5}"/>
                </a:ext>
              </a:extLst>
            </p:cNvPr>
            <p:cNvSpPr>
              <a:spLocks/>
            </p:cNvSpPr>
            <p:nvPr userDrawn="1"/>
          </p:nvSpPr>
          <p:spPr>
            <a:xfrm>
              <a:off x="334963" y="1736725"/>
              <a:ext cx="3871277" cy="4767442"/>
            </a:xfrm>
            <a:prstGeom prst="rect">
              <a:avLst/>
            </a:prstGeom>
            <a:solidFill>
              <a:srgbClr val="0041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Content Placeholder 14">
              <a:extLst>
                <a:ext uri="{FF2B5EF4-FFF2-40B4-BE49-F238E27FC236}">
                  <a16:creationId xmlns:a16="http://schemas.microsoft.com/office/drawing/2014/main" id="{04D356EF-DDAC-5AEA-18B9-EE09E8E0113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34963" y="1736725"/>
              <a:ext cx="3871277" cy="720000"/>
            </a:xfrm>
            <a:prstGeom prst="rect">
              <a:avLst/>
            </a:prstGeom>
          </p:spPr>
          <p:txBody>
            <a:bodyPr vert="horz" lIns="360000" tIns="7200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CA" sz="9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10" name="Content Placeholder 14">
              <a:extLst>
                <a:ext uri="{FF2B5EF4-FFF2-40B4-BE49-F238E27FC236}">
                  <a16:creationId xmlns:a16="http://schemas.microsoft.com/office/drawing/2014/main" id="{FD5D9EF6-6AC5-D20C-8DE5-85E9D36568E6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334963" y="5783566"/>
              <a:ext cx="3871277" cy="721203"/>
            </a:xfrm>
            <a:prstGeom prst="rect">
              <a:avLst/>
            </a:prstGeom>
          </p:spPr>
          <p:txBody>
            <a:bodyPr vert="horz" lIns="360000" tIns="7200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CA" sz="9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50FBF-D68C-1A0D-083C-9F0D2D6C6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728663"/>
            <a:ext cx="11522074" cy="792162"/>
          </a:xfrm>
          <a:prstGeom prst="rect">
            <a:avLst/>
          </a:prstGeom>
        </p:spPr>
        <p:txBody>
          <a:bodyPr lIns="180000" tIns="0" rIns="180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9492B7-1393-09F1-A902-AA1BA9AE08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2455525"/>
            <a:ext cx="3942000" cy="3673813"/>
          </a:xfrm>
          <a:prstGeom prst="rect">
            <a:avLst/>
          </a:prstGeom>
        </p:spPr>
        <p:txBody>
          <a:bodyPr lIns="396000" tIns="432000" rIns="360000" bIns="43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quote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F7AF98-065B-1B99-99BD-010B12DBED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26400" y="6487200"/>
            <a:ext cx="3470638" cy="370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label the presentation: Public, AESO Internal, AESO Protected or For EWG Discussion Only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87B27D5-9994-71E7-9E4D-151F7080A41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64088" y="1736725"/>
            <a:ext cx="7092950" cy="43973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000"/>
            </a:lvl1pPr>
            <a:lvl2pPr marL="806400" indent="-349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800">
                <a:solidFill>
                  <a:schemeClr val="accent1"/>
                </a:solidFill>
              </a:defRPr>
            </a:lvl2pPr>
            <a:lvl3pPr marL="1076400" indent="-162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600"/>
            </a:lvl3pPr>
            <a:lvl4pPr marL="1522800" indent="-151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4pPr>
            <a:lvl5pPr marL="1969200" indent="-140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BC9F82C-A83A-B47D-8F76-C7EFC2BB20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159" y="6498872"/>
            <a:ext cx="3680204" cy="360000"/>
          </a:xfrm>
          <a:prstGeom prst="rect">
            <a:avLst/>
          </a:prstGeom>
        </p:spPr>
        <p:txBody>
          <a:bodyPr tIns="90000" bIns="9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footer (max 1 line)</a:t>
            </a:r>
          </a:p>
        </p:txBody>
      </p:sp>
    </p:spTree>
    <p:extLst>
      <p:ext uri="{BB962C8B-B14F-4D97-AF65-F5344CB8AC3E}">
        <p14:creationId xmlns:p14="http://schemas.microsoft.com/office/powerpoint/2010/main" val="176253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3202" y="1196977"/>
            <a:ext cx="11656484" cy="53562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067"/>
              </a:spcBef>
              <a:defRPr sz="2933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63003" indent="-457189">
              <a:buFont typeface="Arial" panose="020B0604020202020204" pitchFamily="34" charset="0"/>
              <a:buChar char="•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>
              <a:defRPr sz="24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-304792">
              <a:buFont typeface="Arial" panose="020B0604020202020204" pitchFamily="34" charset="0"/>
              <a:buChar char="•"/>
              <a:defRPr sz="24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7000" y="177801"/>
            <a:ext cx="9652000" cy="749300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516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0CED-1140-D9FC-87BB-33388C4B7C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26400" y="6487200"/>
            <a:ext cx="3470638" cy="370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label the presentation: Public, AESO Internal, AESO Protected or For EWG Discussion Only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326BC4E-B160-3A54-EF86-2560B85FF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1736725"/>
            <a:ext cx="11341100" cy="43926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marL="804863" indent="-3476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―"/>
              <a:defRPr sz="1800">
                <a:solidFill>
                  <a:schemeClr val="bg1"/>
                </a:solidFill>
              </a:defRPr>
            </a:lvl2pPr>
            <a:lvl3pPr marL="1077913" indent="-1635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600">
                <a:solidFill>
                  <a:schemeClr val="bg1"/>
                </a:solidFill>
              </a:defRPr>
            </a:lvl3pPr>
            <a:lvl4pPr marL="1524000" indent="-152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bg1"/>
                </a:solidFill>
              </a:defRPr>
            </a:lvl4pPr>
            <a:lvl5pPr marL="1970088" indent="-1412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9810E14-EAB0-57BC-3593-379748A5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728663"/>
            <a:ext cx="11522074" cy="792162"/>
          </a:xfrm>
          <a:prstGeom prst="rect">
            <a:avLst/>
          </a:prstGeom>
        </p:spPr>
        <p:txBody>
          <a:bodyPr lIns="180000" tIns="0" rIns="180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B98253E-6512-88D7-5067-7D51C2DF82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159" y="6498872"/>
            <a:ext cx="3680204" cy="360000"/>
          </a:xfrm>
          <a:prstGeom prst="rect">
            <a:avLst/>
          </a:prstGeom>
        </p:spPr>
        <p:txBody>
          <a:bodyPr tIns="90000" bIns="9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footer (max 1 line)</a:t>
            </a:r>
          </a:p>
        </p:txBody>
      </p:sp>
    </p:spTree>
    <p:extLst>
      <p:ext uri="{BB962C8B-B14F-4D97-AF65-F5344CB8AC3E}">
        <p14:creationId xmlns:p14="http://schemas.microsoft.com/office/powerpoint/2010/main" val="39189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9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B6D1FA-36A7-58B9-76D0-2CBAEC12580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142800" y="0"/>
            <a:ext cx="3049200" cy="6861600"/>
            <a:chOff x="9142800" y="0"/>
            <a:chExt cx="3049200" cy="6861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86B511-6B2B-C07E-AEDC-0DB4F0B666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2800" y="0"/>
              <a:ext cx="3049200" cy="6861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9" name="Picture 8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96447710-FCA6-754E-9714-5F1E508BADF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3046" y="322224"/>
              <a:ext cx="1239621" cy="412337"/>
            </a:xfrm>
            <a:prstGeom prst="rect">
              <a:avLst/>
            </a:prstGeom>
          </p:spPr>
        </p:pic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3ED77E80-6A98-DEA9-E0C3-A09BDCB915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4963" y="512763"/>
            <a:ext cx="5580062" cy="193899"/>
          </a:xfrm>
          <a:prstGeom prst="rect">
            <a:avLst/>
          </a:prstGeom>
        </p:spPr>
        <p:txBody>
          <a:bodyPr vert="horz" lIns="18000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Alberta Electric System Operator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883C42-ABB5-8A0C-0B6C-4F0F6BE91D8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4204963" cy="6861600"/>
            <a:chOff x="0" y="0"/>
            <a:chExt cx="4204963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2337DA-94FF-C24A-3A9C-C645F66CCA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4963" y="6498000"/>
              <a:ext cx="3870000" cy="363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3" name="Picture 12" descr="A black screen with blue text&#10;&#10;Description automatically generated">
              <a:extLst>
                <a:ext uri="{FF2B5EF4-FFF2-40B4-BE49-F238E27FC236}">
                  <a16:creationId xmlns:a16="http://schemas.microsoft.com/office/drawing/2014/main" id="{BB27B716-A72A-8047-3D67-F17E94D9A43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625"/>
            <a:stretch/>
          </p:blipFill>
          <p:spPr>
            <a:xfrm>
              <a:off x="0" y="0"/>
              <a:ext cx="334963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9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6" pos="3704" userDrawn="1">
          <p15:clr>
            <a:srgbClr val="F26B43"/>
          </p15:clr>
        </p15:guide>
        <p15:guide id="7" pos="3976" userDrawn="1">
          <p15:clr>
            <a:srgbClr val="F26B43"/>
          </p15:clr>
        </p15:guide>
        <p15:guide id="8" orient="horz" pos="4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32E75D0-86CC-6D25-704E-0769882E173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4204963" cy="6861600"/>
            <a:chOff x="0" y="0"/>
            <a:chExt cx="4204963" cy="6861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806182-3044-CDDE-181D-D7E5A4BC44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4963" y="6498000"/>
              <a:ext cx="3870000" cy="363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9" name="Picture 8" descr="A black screen with blue text&#10;&#10;Description automatically generated">
              <a:extLst>
                <a:ext uri="{FF2B5EF4-FFF2-40B4-BE49-F238E27FC236}">
                  <a16:creationId xmlns:a16="http://schemas.microsoft.com/office/drawing/2014/main" id="{808EB244-3176-8260-F42A-559D7DD4D56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625"/>
            <a:stretch/>
          </p:blipFill>
          <p:spPr>
            <a:xfrm>
              <a:off x="0" y="0"/>
              <a:ext cx="334963" cy="6858000"/>
            </a:xfrm>
            <a:prstGeom prst="rect">
              <a:avLst/>
            </a:prstGeom>
          </p:spPr>
        </p:pic>
      </p:grpSp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3CBD238B-1508-220C-26A3-5B8735F5C3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46" y="228691"/>
            <a:ext cx="974051" cy="32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D69D40-86BD-0335-4DD3-B44BCFBD97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497037" y="6488668"/>
            <a:ext cx="3600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BE00084B-599B-4C5D-80CE-E83391ADB4EC}" type="slidenum">
              <a:rPr lang="en-CA" sz="1000" b="1" smtClean="0"/>
              <a:pPr algn="r"/>
              <a:t>‹#›</a:t>
            </a:fld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59187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9" r:id="rId4"/>
    <p:sldLayoutId id="2147483670" r:id="rId5"/>
    <p:sldLayoutId id="2147483671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8" userDrawn="1">
          <p15:clr>
            <a:srgbClr val="F26B43"/>
          </p15:clr>
        </p15:guide>
        <p15:guide id="4" pos="7472" userDrawn="1">
          <p15:clr>
            <a:srgbClr val="F26B43"/>
          </p15:clr>
        </p15:guide>
        <p15:guide id="5" orient="horz" pos="320" userDrawn="1">
          <p15:clr>
            <a:srgbClr val="F26B43"/>
          </p15:clr>
        </p15:guide>
        <p15:guide id="6" orient="horz" pos="456" userDrawn="1">
          <p15:clr>
            <a:srgbClr val="F26B43"/>
          </p15:clr>
        </p15:guide>
        <p15:guide id="7" pos="3976" userDrawn="1">
          <p15:clr>
            <a:srgbClr val="F26B43"/>
          </p15:clr>
        </p15:guide>
        <p15:guide id="8" pos="3704" userDrawn="1">
          <p15:clr>
            <a:srgbClr val="F26B43"/>
          </p15:clr>
        </p15:guide>
        <p15:guide id="9" orient="horz" pos="3864" userDrawn="1">
          <p15:clr>
            <a:srgbClr val="F26B43"/>
          </p15:clr>
        </p15:guide>
        <p15:guide id="10" orient="horz" pos="960" userDrawn="1">
          <p15:clr>
            <a:srgbClr val="F26B43"/>
          </p15:clr>
        </p15:guide>
        <p15:guide id="11" pos="328" userDrawn="1">
          <p15:clr>
            <a:srgbClr val="F26B43"/>
          </p15:clr>
        </p15:guide>
        <p15:guide id="12" orient="horz" pos="109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C81297-905B-BEA7-728E-F2BB73D02D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2E75D0-86CC-6D25-704E-0769882E173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4204963" cy="6861600"/>
            <a:chOff x="0" y="0"/>
            <a:chExt cx="4204963" cy="6861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806182-3044-CDDE-181D-D7E5A4BC44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4963" y="6498000"/>
              <a:ext cx="3870000" cy="3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9" name="Picture 8" descr="A black screen with blue text&#10;&#10;Description automatically generated">
              <a:extLst>
                <a:ext uri="{FF2B5EF4-FFF2-40B4-BE49-F238E27FC236}">
                  <a16:creationId xmlns:a16="http://schemas.microsoft.com/office/drawing/2014/main" id="{808EB244-3176-8260-F42A-559D7DD4D56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625"/>
            <a:stretch/>
          </p:blipFill>
          <p:spPr>
            <a:xfrm>
              <a:off x="0" y="0"/>
              <a:ext cx="334963" cy="68580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BD69D40-86BD-0335-4DD3-B44BCFBD97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497037" y="6488668"/>
            <a:ext cx="3600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BE00084B-599B-4C5D-80CE-E83391ADB4EC}" type="slidenum">
              <a:rPr lang="en-CA" sz="1000" b="1" smtClean="0">
                <a:solidFill>
                  <a:schemeClr val="bg1"/>
                </a:solidFill>
              </a:rPr>
              <a:pPr algn="r"/>
              <a:t>‹#›</a:t>
            </a:fld>
            <a:endParaRPr lang="en-CA" sz="1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1322EC-00EE-B9EA-CBF1-B5CAE8CF5D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/>
        </p:blipFill>
        <p:spPr>
          <a:xfrm>
            <a:off x="10900446" y="228691"/>
            <a:ext cx="97377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323" userDrawn="1">
          <p15:clr>
            <a:srgbClr val="F26B43"/>
          </p15:clr>
        </p15:guide>
        <p15:guide id="6" orient="horz" pos="459" userDrawn="1">
          <p15:clr>
            <a:srgbClr val="F26B43"/>
          </p15:clr>
        </p15:guide>
        <p15:guide id="7" pos="3976" userDrawn="1">
          <p15:clr>
            <a:srgbClr val="F26B43"/>
          </p15:clr>
        </p15:guide>
        <p15:guide id="8" pos="3704" userDrawn="1">
          <p15:clr>
            <a:srgbClr val="F26B43"/>
          </p15:clr>
        </p15:guide>
        <p15:guide id="9" orient="horz" pos="3861" userDrawn="1">
          <p15:clr>
            <a:srgbClr val="F26B43"/>
          </p15:clr>
        </p15:guide>
        <p15:guide id="10" orient="horz" pos="958" userDrawn="1">
          <p15:clr>
            <a:srgbClr val="F26B43"/>
          </p15:clr>
        </p15:guide>
        <p15:guide id="11" pos="325" userDrawn="1">
          <p15:clr>
            <a:srgbClr val="F26B43"/>
          </p15:clr>
        </p15:guide>
        <p15:guide id="12" orient="horz" pos="109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883C42-ABB5-8A0C-0B6C-4F0F6BE91D8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4204963" cy="6861600"/>
            <a:chOff x="0" y="0"/>
            <a:chExt cx="4204963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2337DA-94FF-C24A-3A9C-C645F66CCA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4963" y="6498000"/>
              <a:ext cx="3870000" cy="363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3" name="Picture 12" descr="A black screen with blue text&#10;&#10;Description automatically generated">
              <a:extLst>
                <a:ext uri="{FF2B5EF4-FFF2-40B4-BE49-F238E27FC236}">
                  <a16:creationId xmlns:a16="http://schemas.microsoft.com/office/drawing/2014/main" id="{BB27B716-A72A-8047-3D67-F17E94D9A43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625"/>
            <a:stretch/>
          </p:blipFill>
          <p:spPr>
            <a:xfrm>
              <a:off x="0" y="0"/>
              <a:ext cx="334963" cy="6858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3C1DA7-897B-FAA8-418B-E4E753C521D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142800" y="0"/>
            <a:ext cx="3049200" cy="6861600"/>
            <a:chOff x="9142800" y="0"/>
            <a:chExt cx="3049200" cy="6861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86B511-6B2B-C07E-AEDC-0DB4F0B666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2800" y="0"/>
              <a:ext cx="3049200" cy="6861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2" name="Picture 1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A0383E1D-569A-761E-ADF1-D2751D9163D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3046" y="322224"/>
              <a:ext cx="1239621" cy="412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97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pos="3704" userDrawn="1">
          <p15:clr>
            <a:srgbClr val="F26B43"/>
          </p15:clr>
        </p15:guide>
        <p15:guide id="7" pos="39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hyperlink" Target="https://www.aeso.ca/grid/connecting-to-the-grid/cluster-assessment" TargetMode="Externa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hyperlink" Target="https://www.aeso.ca/grid/transmission-projects/connection-project-reporting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sv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46B193-0AD7-C5FA-AD79-63415B399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January 2025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910169E-2BC8-2780-1196-4A3067FC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736004"/>
            <a:ext cx="5969774" cy="886397"/>
          </a:xfrm>
        </p:spPr>
        <p:txBody>
          <a:bodyPr/>
          <a:lstStyle/>
          <a:p>
            <a:r>
              <a:rPr lang="en-US" dirty="0"/>
              <a:t>AESO Cluster 2 </a:t>
            </a:r>
            <a:br>
              <a:rPr lang="en-US" dirty="0"/>
            </a:br>
            <a:r>
              <a:rPr lang="en-US" sz="2800" dirty="0"/>
              <a:t>Process Overview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42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3C922-4E2D-B458-AD0A-D0EB2005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58" y="1182689"/>
            <a:ext cx="11306175" cy="5356225"/>
          </a:xfrm>
        </p:spPr>
        <p:txBody>
          <a:bodyPr/>
          <a:lstStyle/>
          <a:p>
            <a:r>
              <a:rPr lang="en-US" sz="2600" dirty="0"/>
              <a:t>AESO will issue draft preliminary assessment study scopes on January 17</a:t>
            </a:r>
            <a:r>
              <a:rPr lang="en-US" sz="2600" baseline="30000" dirty="0"/>
              <a:t>th</a:t>
            </a:r>
            <a:r>
              <a:rPr lang="en-US" sz="2600" dirty="0"/>
              <a:t> </a:t>
            </a:r>
          </a:p>
          <a:p>
            <a:r>
              <a:rPr lang="en-US" sz="2600" dirty="0"/>
              <a:t>Study scope comments submission – </a:t>
            </a:r>
            <a:r>
              <a:rPr lang="en-CA" sz="2600" b="0" i="0" dirty="0">
                <a:effectLst/>
              </a:rPr>
              <a:t>February 3, 2025</a:t>
            </a:r>
          </a:p>
          <a:p>
            <a:r>
              <a:rPr lang="en-US" sz="2600" dirty="0"/>
              <a:t>For project-specific questions, please reach out to your respective AESO PM.</a:t>
            </a:r>
          </a:p>
          <a:p>
            <a:r>
              <a:rPr lang="en-US" sz="2600" dirty="0"/>
              <a:t>AESO PMs will conduct project-specific kick-off meetings late January-early February. </a:t>
            </a:r>
          </a:p>
          <a:p>
            <a:r>
              <a:rPr lang="en-US" sz="2600" dirty="0"/>
              <a:t>Upon request, AESO PMs can also schedule further process discussions with interested Market Participants. </a:t>
            </a:r>
          </a:p>
          <a:p>
            <a:r>
              <a:rPr lang="en-CA" sz="2600" dirty="0"/>
              <a:t>If you haven’t already done so, please bookmark the AESO’s </a:t>
            </a:r>
            <a:r>
              <a:rPr lang="en-CA" sz="2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Cluster Assessment </a:t>
            </a:r>
            <a:r>
              <a:rPr lang="en-CA" sz="2600" dirty="0"/>
              <a:t>page and sign up for the AESO’s Stakeholder Newsletter to stay informed. </a:t>
            </a:r>
            <a:endParaRPr lang="en-CA" sz="2600" b="0" i="0" dirty="0">
              <a:effectLst/>
            </a:endParaRPr>
          </a:p>
          <a:p>
            <a:pPr marL="0" indent="0">
              <a:buNone/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2A0E41-4802-44D7-B02B-14D7D65C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56" y="177801"/>
            <a:ext cx="9652000" cy="749300"/>
          </a:xfrm>
        </p:spPr>
        <p:txBody>
          <a:bodyPr lIns="180000" tIns="0" rIns="180000" bIns="0" anchor="ctr" anchorCtr="0"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2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Next Steps</a:t>
            </a:r>
            <a:endParaRPr lang="en-CA" sz="26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0009-Slide10">
            <a:hlinkClick r:id="" action="ppaction://media"/>
            <a:extLst>
              <a:ext uri="{FF2B5EF4-FFF2-40B4-BE49-F238E27FC236}">
                <a16:creationId xmlns:a16="http://schemas.microsoft.com/office/drawing/2014/main" id="{5C541D54-1794-126F-4A6D-E95E186600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EB696F-97C0-1D3F-7C86-A25DD37D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612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77111-F817-9A91-C47B-24ECA7B02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Purpose</a:t>
            </a:r>
            <a:endParaRPr lang="en-CA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801DA-998C-4356-EDF1-D46489C98C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Public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0E0F8-4E06-C2DF-6411-60B93CB8D3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736725"/>
            <a:ext cx="11184995" cy="4392613"/>
          </a:xfrm>
        </p:spPr>
        <p:txBody>
          <a:bodyPr/>
          <a:lstStyle/>
          <a:p>
            <a:pPr marL="0" indent="0" eaLnBrk="0" hangingPunct="0">
              <a:spcBef>
                <a:spcPct val="30000"/>
              </a:spcBef>
              <a:buNone/>
              <a:defRPr/>
            </a:pPr>
            <a:r>
              <a:rPr lang="en-US" altLang="en-US" sz="3200" dirty="0">
                <a:latin typeface="Arial" charset="0"/>
                <a:cs typeface="Arial" charset="0"/>
              </a:rPr>
              <a:t>The purpose of this presentation is to provide Market Participants with a high-level overview of AESO’s Cluster 2 process including timelines and deliverables for the Preliminary Assessment Stage (Stage 1) and Detailed Assessment Stage (Stage 2).</a:t>
            </a:r>
          </a:p>
        </p:txBody>
      </p:sp>
      <p:pic>
        <p:nvPicPr>
          <p:cNvPr id="2" name="0001-Slide2">
            <a:hlinkClick r:id="" action="ppaction://media"/>
            <a:extLst>
              <a:ext uri="{FF2B5EF4-FFF2-40B4-BE49-F238E27FC236}">
                <a16:creationId xmlns:a16="http://schemas.microsoft.com/office/drawing/2014/main" id="{2EAD7E1B-F8D0-F9F3-4977-58668D847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77111-F817-9A91-C47B-24ECA7B02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Cluster 2 Applications</a:t>
            </a:r>
            <a:endParaRPr lang="en-CA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801DA-998C-4356-EDF1-D46489C98C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Public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0E0F8-4E06-C2DF-6411-60B93CB8D3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736725"/>
            <a:ext cx="11193462" cy="4392613"/>
          </a:xfrm>
        </p:spPr>
        <p:txBody>
          <a:bodyPr/>
          <a:lstStyle/>
          <a:p>
            <a:r>
              <a:rPr lang="en-US" sz="2600" b="0" i="0" dirty="0">
                <a:effectLst/>
              </a:rPr>
              <a:t>The AESO received more than 100 applications for Cluster </a:t>
            </a:r>
            <a:r>
              <a:rPr lang="en-US" sz="2600" dirty="0"/>
              <a:t>2</a:t>
            </a:r>
            <a:r>
              <a:rPr lang="en-US" sz="2600" b="0" i="0" dirty="0">
                <a:effectLst/>
              </a:rPr>
              <a:t>. </a:t>
            </a:r>
          </a:p>
          <a:p>
            <a:r>
              <a:rPr lang="en-US" sz="2600" dirty="0"/>
              <a:t>The review of these applications took place in November and December 2024 and projects that met the requirements for acceptance into Cluster 2 are included on the January 2025 Connection Project List. </a:t>
            </a:r>
          </a:p>
          <a:p>
            <a:r>
              <a:rPr lang="en-US" sz="2600" dirty="0"/>
              <a:t>96 projects, totaling over 17 GW of supply, have been accepted to proceed to Stage 1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For information about these projects, see the Project Dashboard, List, and Map, which can be found on the </a:t>
            </a:r>
            <a:r>
              <a:rPr lang="en-US" sz="26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Connection Project Reporting </a:t>
            </a:r>
            <a:r>
              <a:rPr lang="en-US" sz="2600" dirty="0">
                <a:solidFill>
                  <a:schemeClr val="tx1"/>
                </a:solidFill>
              </a:rPr>
              <a:t>page on the AESO website.</a:t>
            </a:r>
            <a:endParaRPr lang="en-CA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" name="0002-Slide3">
            <a:hlinkClick r:id="" action="ppaction://media"/>
            <a:extLst>
              <a:ext uri="{FF2B5EF4-FFF2-40B4-BE49-F238E27FC236}">
                <a16:creationId xmlns:a16="http://schemas.microsoft.com/office/drawing/2014/main" id="{2D5C2173-4EE4-DEC7-23EC-2875A54CF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040" y="742641"/>
            <a:ext cx="9652000" cy="749300"/>
          </a:xfrm>
        </p:spPr>
        <p:txBody>
          <a:bodyPr lIns="180000" tIns="0" rIns="180000" bIns="0" anchor="ctr" anchorCtr="0"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2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Cluster 2 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F17A3-E6A5-2FBF-53D9-7CBBD9543B39}"/>
              </a:ext>
            </a:extLst>
          </p:cNvPr>
          <p:cNvSpPr txBox="1"/>
          <p:nvPr/>
        </p:nvSpPr>
        <p:spPr>
          <a:xfrm>
            <a:off x="569138" y="4291555"/>
            <a:ext cx="2848387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defTabSz="1219170">
              <a:defRPr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may be adjusted as needed as Cluster 2 progresses.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8" name="Table 9">
            <a:extLst>
              <a:ext uri="{FF2B5EF4-FFF2-40B4-BE49-F238E27FC236}">
                <a16:creationId xmlns:a16="http://schemas.microsoft.com/office/drawing/2014/main" id="{E2802806-B7F7-94D4-C9F2-B8721D26A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18114"/>
              </p:ext>
            </p:extLst>
          </p:nvPr>
        </p:nvGraphicFramePr>
        <p:xfrm>
          <a:off x="656901" y="3567555"/>
          <a:ext cx="10607040" cy="632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280">
                  <a:extLst>
                    <a:ext uri="{9D8B030D-6E8A-4147-A177-3AD203B41FA5}">
                      <a16:colId xmlns:a16="http://schemas.microsoft.com/office/drawing/2014/main" val="3940906375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538663220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3869621206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3836120429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521874471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4156266918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1503816990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4231880574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13041685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32469743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4214756635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1926399679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882042182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832665146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1970713868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3137931326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869918930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2001416"/>
                    </a:ext>
                  </a:extLst>
                </a:gridCol>
              </a:tblGrid>
              <a:tr h="348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16933" marR="16933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255948"/>
                  </a:ext>
                </a:extLst>
              </a:tr>
              <a:tr h="2834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8659" marR="865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8659" marR="8659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11545" marR="11545" marT="169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176054"/>
                  </a:ext>
                </a:extLst>
              </a:tr>
            </a:tbl>
          </a:graphicData>
        </a:graphic>
      </p:graphicFrame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5494296-A54F-0876-5414-3B813F847ECB}"/>
              </a:ext>
            </a:extLst>
          </p:cNvPr>
          <p:cNvGrpSpPr/>
          <p:nvPr/>
        </p:nvGrpSpPr>
        <p:grpSpPr>
          <a:xfrm>
            <a:off x="656901" y="1899360"/>
            <a:ext cx="10727687" cy="1677878"/>
            <a:chOff x="340270" y="2672875"/>
            <a:chExt cx="8045766" cy="1258408"/>
          </a:xfrm>
        </p:grpSpPr>
        <p:sp>
          <p:nvSpPr>
            <p:cNvPr id="21" name="Pentagon 90">
              <a:extLst>
                <a:ext uri="{FF2B5EF4-FFF2-40B4-BE49-F238E27FC236}">
                  <a16:creationId xmlns:a16="http://schemas.microsoft.com/office/drawing/2014/main" id="{2153FC0F-2590-6C38-19FB-E7D49B20E1EC}"/>
                </a:ext>
              </a:extLst>
            </p:cNvPr>
            <p:cNvSpPr/>
            <p:nvPr/>
          </p:nvSpPr>
          <p:spPr>
            <a:xfrm>
              <a:off x="340270" y="3653073"/>
              <a:ext cx="1377141" cy="278210"/>
            </a:xfrm>
            <a:prstGeom prst="rect">
              <a:avLst/>
            </a:prstGeom>
            <a:solidFill>
              <a:srgbClr val="00305C">
                <a:alpha val="8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en-US" sz="13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Pentagon 87">
              <a:extLst>
                <a:ext uri="{FF2B5EF4-FFF2-40B4-BE49-F238E27FC236}">
                  <a16:creationId xmlns:a16="http://schemas.microsoft.com/office/drawing/2014/main" id="{88FBAC6C-EA06-0CDC-52D3-A6F0001DEB2D}"/>
                </a:ext>
              </a:extLst>
            </p:cNvPr>
            <p:cNvSpPr/>
            <p:nvPr/>
          </p:nvSpPr>
          <p:spPr>
            <a:xfrm>
              <a:off x="4677742" y="3653305"/>
              <a:ext cx="3525154" cy="277961"/>
            </a:xfrm>
            <a:prstGeom prst="rect">
              <a:avLst/>
            </a:prstGeom>
            <a:solidFill>
              <a:srgbClr val="518931">
                <a:alpha val="8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Pentagon 89">
              <a:extLst>
                <a:ext uri="{FF2B5EF4-FFF2-40B4-BE49-F238E27FC236}">
                  <a16:creationId xmlns:a16="http://schemas.microsoft.com/office/drawing/2014/main" id="{1D5A7D48-E51F-9CC7-590F-3081C67C69E5}"/>
                </a:ext>
              </a:extLst>
            </p:cNvPr>
            <p:cNvSpPr/>
            <p:nvPr/>
          </p:nvSpPr>
          <p:spPr>
            <a:xfrm>
              <a:off x="1719339" y="3653322"/>
              <a:ext cx="2956477" cy="277960"/>
            </a:xfrm>
            <a:prstGeom prst="rect">
              <a:avLst/>
            </a:prstGeom>
            <a:solidFill>
              <a:srgbClr val="B9830F">
                <a:alpha val="8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en-US" sz="13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413667F-6385-BC45-563C-A3CDF40D5702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>
              <a:off x="626998" y="3020995"/>
              <a:ext cx="0" cy="625944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B4D996A-6F74-4376-BDC9-D8AB29796E0D}"/>
                </a:ext>
              </a:extLst>
            </p:cNvPr>
            <p:cNvCxnSpPr>
              <a:cxnSpLocks/>
            </p:cNvCxnSpPr>
            <p:nvPr/>
          </p:nvCxnSpPr>
          <p:spPr>
            <a:xfrm>
              <a:off x="1468169" y="2932369"/>
              <a:ext cx="1987" cy="726719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5B8221A-D82D-716F-4721-D7FA7B385DCD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>
              <a:off x="4101431" y="3020995"/>
              <a:ext cx="6556" cy="645116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7CA4884-725E-3509-1AFB-BC0E9C20F78D}"/>
                </a:ext>
              </a:extLst>
            </p:cNvPr>
            <p:cNvCxnSpPr>
              <a:cxnSpLocks/>
            </p:cNvCxnSpPr>
            <p:nvPr/>
          </p:nvCxnSpPr>
          <p:spPr>
            <a:xfrm>
              <a:off x="6781763" y="3255504"/>
              <a:ext cx="0" cy="391435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41B1A9-EEF5-45AB-20A2-14B2EF748C8E}"/>
                </a:ext>
              </a:extLst>
            </p:cNvPr>
            <p:cNvCxnSpPr>
              <a:cxnSpLocks/>
            </p:cNvCxnSpPr>
            <p:nvPr/>
          </p:nvCxnSpPr>
          <p:spPr>
            <a:xfrm>
              <a:off x="4532537" y="2705583"/>
              <a:ext cx="0" cy="950294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6C71AA8-1864-5A3A-4956-F4AB09677F93}"/>
                </a:ext>
              </a:extLst>
            </p:cNvPr>
            <p:cNvCxnSpPr>
              <a:cxnSpLocks/>
            </p:cNvCxnSpPr>
            <p:nvPr/>
          </p:nvCxnSpPr>
          <p:spPr>
            <a:xfrm>
              <a:off x="8035002" y="2824919"/>
              <a:ext cx="8060" cy="824063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1AFED64-E5E9-1C22-12C7-1B3719E5C191}"/>
                </a:ext>
              </a:extLst>
            </p:cNvPr>
            <p:cNvCxnSpPr>
              <a:cxnSpLocks/>
            </p:cNvCxnSpPr>
            <p:nvPr/>
          </p:nvCxnSpPr>
          <p:spPr>
            <a:xfrm>
              <a:off x="8195168" y="3221573"/>
              <a:ext cx="0" cy="427409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B9914D9-2867-6A5F-CD28-CBE043748463}"/>
                </a:ext>
              </a:extLst>
            </p:cNvPr>
            <p:cNvCxnSpPr>
              <a:cxnSpLocks/>
            </p:cNvCxnSpPr>
            <p:nvPr/>
          </p:nvCxnSpPr>
          <p:spPr>
            <a:xfrm>
              <a:off x="4675816" y="3228468"/>
              <a:ext cx="0" cy="427409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FB9B684-8266-3983-464D-BA20840E862C}"/>
                </a:ext>
              </a:extLst>
            </p:cNvPr>
            <p:cNvCxnSpPr>
              <a:cxnSpLocks/>
            </p:cNvCxnSpPr>
            <p:nvPr/>
          </p:nvCxnSpPr>
          <p:spPr>
            <a:xfrm>
              <a:off x="1717411" y="3221573"/>
              <a:ext cx="0" cy="427409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Graphic 42" descr="Checkmark with solid fill">
              <a:extLst>
                <a:ext uri="{FF2B5EF4-FFF2-40B4-BE49-F238E27FC236}">
                  <a16:creationId xmlns:a16="http://schemas.microsoft.com/office/drawing/2014/main" id="{C4D3809D-AE0F-3B81-8C57-AEC8743E4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00215" y="2672875"/>
              <a:ext cx="252222" cy="25222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2E72B7-5B83-1D72-36BD-3B71920349CD}"/>
                </a:ext>
              </a:extLst>
            </p:cNvPr>
            <p:cNvGrpSpPr/>
            <p:nvPr/>
          </p:nvGrpSpPr>
          <p:grpSpPr>
            <a:xfrm>
              <a:off x="1313437" y="2684130"/>
              <a:ext cx="317395" cy="346249"/>
              <a:chOff x="4846963" y="515096"/>
              <a:chExt cx="317395" cy="3462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FAC5CDD-5746-6AFF-9DA7-B4E0C876A225}"/>
                  </a:ext>
                </a:extLst>
              </p:cNvPr>
              <p:cNvSpPr/>
              <p:nvPr/>
            </p:nvSpPr>
            <p:spPr>
              <a:xfrm>
                <a:off x="4846963" y="536549"/>
                <a:ext cx="317395" cy="317395"/>
              </a:xfrm>
              <a:prstGeom prst="ellipse">
                <a:avLst/>
              </a:prstGeom>
              <a:solidFill>
                <a:srgbClr val="00407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AE90A6-4843-12C9-9BA3-CA62D06C8213}"/>
                  </a:ext>
                </a:extLst>
              </p:cNvPr>
              <p:cNvSpPr txBox="1"/>
              <p:nvPr/>
            </p:nvSpPr>
            <p:spPr>
              <a:xfrm>
                <a:off x="4859155" y="515096"/>
                <a:ext cx="234280" cy="346249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r>
                  <a:rPr lang="en-CA" sz="2400" dirty="0">
                    <a:solidFill>
                      <a:schemeClr val="bg1"/>
                    </a:solidFill>
                  </a:rPr>
                  <a:t>$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38645F6-8185-213E-CC3E-AF75F6391A58}"/>
                </a:ext>
              </a:extLst>
            </p:cNvPr>
            <p:cNvGrpSpPr/>
            <p:nvPr/>
          </p:nvGrpSpPr>
          <p:grpSpPr>
            <a:xfrm>
              <a:off x="7914569" y="2682742"/>
              <a:ext cx="317395" cy="346249"/>
              <a:chOff x="4846963" y="515096"/>
              <a:chExt cx="317395" cy="34624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B405F3-AA81-2239-6950-D927788DE695}"/>
                  </a:ext>
                </a:extLst>
              </p:cNvPr>
              <p:cNvSpPr/>
              <p:nvPr/>
            </p:nvSpPr>
            <p:spPr>
              <a:xfrm>
                <a:off x="4846963" y="536549"/>
                <a:ext cx="317395" cy="317395"/>
              </a:xfrm>
              <a:prstGeom prst="ellipse">
                <a:avLst/>
              </a:prstGeom>
              <a:solidFill>
                <a:srgbClr val="00407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4111E8-A526-06FF-0605-728361FB18DB}"/>
                  </a:ext>
                </a:extLst>
              </p:cNvPr>
              <p:cNvSpPr txBox="1"/>
              <p:nvPr/>
            </p:nvSpPr>
            <p:spPr>
              <a:xfrm>
                <a:off x="4859155" y="515096"/>
                <a:ext cx="234280" cy="346249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r>
                  <a:rPr lang="en-CA" sz="2400" dirty="0">
                    <a:solidFill>
                      <a:schemeClr val="bg1"/>
                    </a:solidFill>
                  </a:rPr>
                  <a:t>$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3FA05C1-9C6B-D6B2-2B8B-E680FF010F9C}"/>
                </a:ext>
              </a:extLst>
            </p:cNvPr>
            <p:cNvGrpSpPr/>
            <p:nvPr/>
          </p:nvGrpSpPr>
          <p:grpSpPr>
            <a:xfrm>
              <a:off x="4373839" y="2682742"/>
              <a:ext cx="317395" cy="346249"/>
              <a:chOff x="4846963" y="515096"/>
              <a:chExt cx="317395" cy="346249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FD1E980-02C3-8DA8-71CF-01841F4C83A8}"/>
                  </a:ext>
                </a:extLst>
              </p:cNvPr>
              <p:cNvSpPr/>
              <p:nvPr/>
            </p:nvSpPr>
            <p:spPr>
              <a:xfrm>
                <a:off x="4846963" y="536549"/>
                <a:ext cx="317395" cy="317395"/>
              </a:xfrm>
              <a:prstGeom prst="ellipse">
                <a:avLst/>
              </a:prstGeom>
              <a:solidFill>
                <a:srgbClr val="00407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1F25F5-EFF9-E4E5-0E4C-12A85893760E}"/>
                  </a:ext>
                </a:extLst>
              </p:cNvPr>
              <p:cNvSpPr txBox="1"/>
              <p:nvPr/>
            </p:nvSpPr>
            <p:spPr>
              <a:xfrm>
                <a:off x="4859155" y="515096"/>
                <a:ext cx="234280" cy="346249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r>
                  <a:rPr lang="en-CA" sz="2400" dirty="0">
                    <a:solidFill>
                      <a:schemeClr val="bg1"/>
                    </a:solidFill>
                  </a:rPr>
                  <a:t>$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568F367-7224-654F-A83C-B3D5F221786B}"/>
                </a:ext>
              </a:extLst>
            </p:cNvPr>
            <p:cNvGrpSpPr/>
            <p:nvPr/>
          </p:nvGrpSpPr>
          <p:grpSpPr>
            <a:xfrm>
              <a:off x="468300" y="2999542"/>
              <a:ext cx="317395" cy="346249"/>
              <a:chOff x="5880332" y="1183190"/>
              <a:chExt cx="317395" cy="34624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4F29057-3C54-C9E0-47E1-654DBBC719A1}"/>
                  </a:ext>
                </a:extLst>
              </p:cNvPr>
              <p:cNvGrpSpPr/>
              <p:nvPr/>
            </p:nvGrpSpPr>
            <p:grpSpPr>
              <a:xfrm>
                <a:off x="5880332" y="1183190"/>
                <a:ext cx="317395" cy="346249"/>
                <a:chOff x="4846963" y="515096"/>
                <a:chExt cx="317395" cy="346249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FB8E9F2-11F3-A8BF-4983-41FADA5C7DA3}"/>
                    </a:ext>
                  </a:extLst>
                </p:cNvPr>
                <p:cNvSpPr/>
                <p:nvPr/>
              </p:nvSpPr>
              <p:spPr>
                <a:xfrm>
                  <a:off x="4846963" y="536549"/>
                  <a:ext cx="317395" cy="317395"/>
                </a:xfrm>
                <a:prstGeom prst="ellipse">
                  <a:avLst/>
                </a:prstGeom>
                <a:solidFill>
                  <a:srgbClr val="00407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 dirty="0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D15C216-E396-E6B6-6701-0F6C41972746}"/>
                    </a:ext>
                  </a:extLst>
                </p:cNvPr>
                <p:cNvSpPr txBox="1"/>
                <p:nvPr/>
              </p:nvSpPr>
              <p:spPr>
                <a:xfrm>
                  <a:off x="4859155" y="515096"/>
                  <a:ext cx="234280" cy="346249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endParaRPr lang="en-CA" sz="24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8" name="Graphic 47" descr="Alarm clock with solid fill">
                <a:extLst>
                  <a:ext uri="{FF2B5EF4-FFF2-40B4-BE49-F238E27FC236}">
                    <a16:creationId xmlns:a16="http://schemas.microsoft.com/office/drawing/2014/main" id="{150B2F64-0FDE-E6DC-CC3E-9AD645BA52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5912157" y="1232369"/>
                <a:ext cx="251931" cy="251931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179FCC3-491F-C47B-A28B-5B96AA60CAFB}"/>
                </a:ext>
              </a:extLst>
            </p:cNvPr>
            <p:cNvGrpSpPr/>
            <p:nvPr/>
          </p:nvGrpSpPr>
          <p:grpSpPr>
            <a:xfrm>
              <a:off x="3942733" y="2999542"/>
              <a:ext cx="317395" cy="346249"/>
              <a:chOff x="5880332" y="1183190"/>
              <a:chExt cx="317395" cy="34624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112CBBE-F5F9-80A9-2754-74731AD5CF5A}"/>
                  </a:ext>
                </a:extLst>
              </p:cNvPr>
              <p:cNvGrpSpPr/>
              <p:nvPr/>
            </p:nvGrpSpPr>
            <p:grpSpPr>
              <a:xfrm>
                <a:off x="5880332" y="1183190"/>
                <a:ext cx="317395" cy="346249"/>
                <a:chOff x="4846963" y="515096"/>
                <a:chExt cx="317395" cy="346249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1B672AD-4161-EA8A-5F89-6E645597C3A7}"/>
                    </a:ext>
                  </a:extLst>
                </p:cNvPr>
                <p:cNvSpPr/>
                <p:nvPr/>
              </p:nvSpPr>
              <p:spPr>
                <a:xfrm>
                  <a:off x="4846963" y="536549"/>
                  <a:ext cx="317395" cy="317395"/>
                </a:xfrm>
                <a:prstGeom prst="ellipse">
                  <a:avLst/>
                </a:prstGeom>
                <a:solidFill>
                  <a:srgbClr val="00407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 dirty="0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567CCF6-B4D3-396A-654E-B2C678B11B86}"/>
                    </a:ext>
                  </a:extLst>
                </p:cNvPr>
                <p:cNvSpPr txBox="1"/>
                <p:nvPr/>
              </p:nvSpPr>
              <p:spPr>
                <a:xfrm>
                  <a:off x="4859155" y="515096"/>
                  <a:ext cx="234280" cy="346249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endParaRPr lang="en-CA" sz="24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7" name="Graphic 56" descr="Document with solid fill">
                <a:extLst>
                  <a:ext uri="{FF2B5EF4-FFF2-40B4-BE49-F238E27FC236}">
                    <a16:creationId xmlns:a16="http://schemas.microsoft.com/office/drawing/2014/main" id="{262A524C-4E15-89B3-61B1-70BC942F4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912157" y="1232369"/>
                <a:ext cx="251931" cy="251931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1FABF29-DB15-6D45-DD9C-1525DF3C9447}"/>
                </a:ext>
              </a:extLst>
            </p:cNvPr>
            <p:cNvGrpSpPr/>
            <p:nvPr/>
          </p:nvGrpSpPr>
          <p:grpSpPr>
            <a:xfrm>
              <a:off x="6609601" y="2999542"/>
              <a:ext cx="317395" cy="346249"/>
              <a:chOff x="5880332" y="1183190"/>
              <a:chExt cx="317395" cy="34624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102C31F-8A27-71F0-79CE-1D3ACC104163}"/>
                  </a:ext>
                </a:extLst>
              </p:cNvPr>
              <p:cNvGrpSpPr/>
              <p:nvPr/>
            </p:nvGrpSpPr>
            <p:grpSpPr>
              <a:xfrm>
                <a:off x="5880332" y="1183190"/>
                <a:ext cx="317395" cy="346249"/>
                <a:chOff x="4846963" y="515096"/>
                <a:chExt cx="317395" cy="346249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3D1873B-4BD7-DB15-17C1-4D585AAE8E7D}"/>
                    </a:ext>
                  </a:extLst>
                </p:cNvPr>
                <p:cNvSpPr/>
                <p:nvPr/>
              </p:nvSpPr>
              <p:spPr>
                <a:xfrm>
                  <a:off x="4846963" y="536549"/>
                  <a:ext cx="317395" cy="317395"/>
                </a:xfrm>
                <a:prstGeom prst="ellipse">
                  <a:avLst/>
                </a:prstGeom>
                <a:solidFill>
                  <a:srgbClr val="00407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 dirty="0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4459625-193B-172B-5B9C-6E7F16448D2D}"/>
                    </a:ext>
                  </a:extLst>
                </p:cNvPr>
                <p:cNvSpPr txBox="1"/>
                <p:nvPr/>
              </p:nvSpPr>
              <p:spPr>
                <a:xfrm>
                  <a:off x="4859155" y="515096"/>
                  <a:ext cx="234280" cy="346249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endParaRPr lang="en-CA" sz="24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62" name="Graphic 61" descr="Document with solid fill">
                <a:extLst>
                  <a:ext uri="{FF2B5EF4-FFF2-40B4-BE49-F238E27FC236}">
                    <a16:creationId xmlns:a16="http://schemas.microsoft.com/office/drawing/2014/main" id="{ABB37C64-CF8A-F041-24C3-5933F5EC4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912157" y="1232369"/>
                <a:ext cx="251931" cy="251931"/>
              </a:xfrm>
              <a:prstGeom prst="rect">
                <a:avLst/>
              </a:prstGeom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602C5FD-2706-AAC1-CB6D-C4A98CB5261B}"/>
                </a:ext>
              </a:extLst>
            </p:cNvPr>
            <p:cNvGrpSpPr/>
            <p:nvPr/>
          </p:nvGrpSpPr>
          <p:grpSpPr>
            <a:xfrm>
              <a:off x="8068641" y="2999542"/>
              <a:ext cx="317395" cy="346249"/>
              <a:chOff x="5880332" y="1183190"/>
              <a:chExt cx="317395" cy="346249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B4EED9E-85C2-48B5-293E-6E02E4047400}"/>
                  </a:ext>
                </a:extLst>
              </p:cNvPr>
              <p:cNvGrpSpPr/>
              <p:nvPr/>
            </p:nvGrpSpPr>
            <p:grpSpPr>
              <a:xfrm>
                <a:off x="5880332" y="1183190"/>
                <a:ext cx="317395" cy="346249"/>
                <a:chOff x="4846963" y="515096"/>
                <a:chExt cx="317395" cy="346249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37007703-501D-13B1-D379-E1DE8F3B0869}"/>
                    </a:ext>
                  </a:extLst>
                </p:cNvPr>
                <p:cNvSpPr/>
                <p:nvPr/>
              </p:nvSpPr>
              <p:spPr>
                <a:xfrm>
                  <a:off x="4846963" y="536549"/>
                  <a:ext cx="317395" cy="317395"/>
                </a:xfrm>
                <a:prstGeom prst="ellipse">
                  <a:avLst/>
                </a:prstGeom>
                <a:solidFill>
                  <a:srgbClr val="00407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 dirty="0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A64A0E3-0200-CC5D-90EC-E477E73644F3}"/>
                    </a:ext>
                  </a:extLst>
                </p:cNvPr>
                <p:cNvSpPr txBox="1"/>
                <p:nvPr/>
              </p:nvSpPr>
              <p:spPr>
                <a:xfrm>
                  <a:off x="4859155" y="515096"/>
                  <a:ext cx="234280" cy="346249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endParaRPr lang="en-CA" sz="24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68" name="Graphic 67" descr="Checkmark with solid fill">
                <a:extLst>
                  <a:ext uri="{FF2B5EF4-FFF2-40B4-BE49-F238E27FC236}">
                    <a16:creationId xmlns:a16="http://schemas.microsoft.com/office/drawing/2014/main" id="{7EEA6F16-C11F-0C13-7FBF-D87FC79DE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912157" y="1232369"/>
                <a:ext cx="251931" cy="251931"/>
              </a:xfrm>
              <a:prstGeom prst="rect">
                <a:avLst/>
              </a:prstGeom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A4456F7-E728-2A0A-7E46-79710521EEFB}"/>
                </a:ext>
              </a:extLst>
            </p:cNvPr>
            <p:cNvGrpSpPr/>
            <p:nvPr/>
          </p:nvGrpSpPr>
          <p:grpSpPr>
            <a:xfrm>
              <a:off x="4558116" y="2999542"/>
              <a:ext cx="317395" cy="346249"/>
              <a:chOff x="5880332" y="1183190"/>
              <a:chExt cx="317395" cy="34624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E50981F-F795-0D0F-D9F8-0B50B48F7409}"/>
                  </a:ext>
                </a:extLst>
              </p:cNvPr>
              <p:cNvGrpSpPr/>
              <p:nvPr/>
            </p:nvGrpSpPr>
            <p:grpSpPr>
              <a:xfrm>
                <a:off x="5880332" y="1183190"/>
                <a:ext cx="317395" cy="346249"/>
                <a:chOff x="4846963" y="515096"/>
                <a:chExt cx="317395" cy="346249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ED95D5EE-137C-3D55-9BEE-EEC59F82E58E}"/>
                    </a:ext>
                  </a:extLst>
                </p:cNvPr>
                <p:cNvSpPr/>
                <p:nvPr/>
              </p:nvSpPr>
              <p:spPr>
                <a:xfrm>
                  <a:off x="4846963" y="536549"/>
                  <a:ext cx="317395" cy="317395"/>
                </a:xfrm>
                <a:prstGeom prst="ellipse">
                  <a:avLst/>
                </a:prstGeom>
                <a:solidFill>
                  <a:srgbClr val="00407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 dirty="0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6A5719B-5AB6-DD93-1493-377BAD703318}"/>
                    </a:ext>
                  </a:extLst>
                </p:cNvPr>
                <p:cNvSpPr txBox="1"/>
                <p:nvPr/>
              </p:nvSpPr>
              <p:spPr>
                <a:xfrm>
                  <a:off x="4859155" y="515096"/>
                  <a:ext cx="234280" cy="346249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endParaRPr lang="en-CA" sz="24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Graphic 72" descr="Checkmark with solid fill">
                <a:extLst>
                  <a:ext uri="{FF2B5EF4-FFF2-40B4-BE49-F238E27FC236}">
                    <a16:creationId xmlns:a16="http://schemas.microsoft.com/office/drawing/2014/main" id="{F7B32770-86C5-1B43-D25A-5A00958D8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912157" y="1232369"/>
                <a:ext cx="251931" cy="251931"/>
              </a:xfrm>
              <a:prstGeom prst="rect">
                <a:avLst/>
              </a:prstGeom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FE712FF-D8E1-5440-6E12-C28F6C1EDFA0}"/>
                </a:ext>
              </a:extLst>
            </p:cNvPr>
            <p:cNvGrpSpPr/>
            <p:nvPr/>
          </p:nvGrpSpPr>
          <p:grpSpPr>
            <a:xfrm>
              <a:off x="1585137" y="2999542"/>
              <a:ext cx="317395" cy="346249"/>
              <a:chOff x="5880332" y="1183190"/>
              <a:chExt cx="317395" cy="346249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025F0D6E-6ED1-3294-E9D7-18602253600F}"/>
                  </a:ext>
                </a:extLst>
              </p:cNvPr>
              <p:cNvGrpSpPr/>
              <p:nvPr/>
            </p:nvGrpSpPr>
            <p:grpSpPr>
              <a:xfrm>
                <a:off x="5880332" y="1183190"/>
                <a:ext cx="317395" cy="346249"/>
                <a:chOff x="4846963" y="515096"/>
                <a:chExt cx="317395" cy="346249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9D47C1F6-878B-4F9D-AC00-84C9576FB055}"/>
                    </a:ext>
                  </a:extLst>
                </p:cNvPr>
                <p:cNvSpPr/>
                <p:nvPr/>
              </p:nvSpPr>
              <p:spPr>
                <a:xfrm>
                  <a:off x="4846963" y="536549"/>
                  <a:ext cx="317395" cy="317395"/>
                </a:xfrm>
                <a:prstGeom prst="ellipse">
                  <a:avLst/>
                </a:prstGeom>
                <a:solidFill>
                  <a:srgbClr val="00407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 dirty="0"/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004097D0-5BF4-9936-B286-9CE7D900E9F0}"/>
                    </a:ext>
                  </a:extLst>
                </p:cNvPr>
                <p:cNvSpPr txBox="1"/>
                <p:nvPr/>
              </p:nvSpPr>
              <p:spPr>
                <a:xfrm>
                  <a:off x="4859155" y="515096"/>
                  <a:ext cx="234280" cy="346249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endParaRPr lang="en-CA" sz="24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8" name="Graphic 77" descr="Checkmark with solid fill">
                <a:extLst>
                  <a:ext uri="{FF2B5EF4-FFF2-40B4-BE49-F238E27FC236}">
                    <a16:creationId xmlns:a16="http://schemas.microsoft.com/office/drawing/2014/main" id="{19211CAE-0DA3-0F5F-7EFA-F1582CE26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912157" y="1232369"/>
                <a:ext cx="251931" cy="251931"/>
              </a:xfrm>
              <a:prstGeom prst="rect">
                <a:avLst/>
              </a:prstGeom>
            </p:spPr>
          </p:pic>
        </p:grpSp>
      </p:grpSp>
      <p:pic>
        <p:nvPicPr>
          <p:cNvPr id="34" name="Graphic 33" descr="Document with solid fill">
            <a:extLst>
              <a:ext uri="{FF2B5EF4-FFF2-40B4-BE49-F238E27FC236}">
                <a16:creationId xmlns:a16="http://schemas.microsoft.com/office/drawing/2014/main" id="{905F5620-6E9B-F88E-9CE3-ACF5EE9CAC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6767" y="5463283"/>
            <a:ext cx="320773" cy="320773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250C86D7-581A-09AC-E0E9-DF51AE1A349F}"/>
              </a:ext>
            </a:extLst>
          </p:cNvPr>
          <p:cNvSpPr txBox="1"/>
          <p:nvPr/>
        </p:nvSpPr>
        <p:spPr>
          <a:xfrm>
            <a:off x="5550174" y="4397126"/>
            <a:ext cx="2566607" cy="85164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>
              <a:spcAft>
                <a:spcPts val="2400"/>
              </a:spcAft>
            </a:pPr>
            <a:r>
              <a:rPr lang="en-CA" sz="1467" dirty="0">
                <a:latin typeface="Arial" panose="020B0604020202020204" pitchFamily="34" charset="0"/>
                <a:cs typeface="Arial" panose="020B0604020202020204" pitchFamily="34" charset="0"/>
              </a:rPr>
              <a:t>SASR Deadline</a:t>
            </a:r>
          </a:p>
          <a:p>
            <a:pPr>
              <a:spcAft>
                <a:spcPts val="2400"/>
              </a:spcAft>
            </a:pPr>
            <a:r>
              <a:rPr lang="en-CA" sz="1467" dirty="0">
                <a:latin typeface="Arial" panose="020B0604020202020204" pitchFamily="34" charset="0"/>
                <a:cs typeface="Arial" panose="020B0604020202020204" pitchFamily="34" charset="0"/>
              </a:rPr>
              <a:t>Required Deliverables Due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006E777-A36E-A996-EAA4-F0D25ED9D166}"/>
              </a:ext>
            </a:extLst>
          </p:cNvPr>
          <p:cNvGrpSpPr/>
          <p:nvPr/>
        </p:nvGrpSpPr>
        <p:grpSpPr>
          <a:xfrm>
            <a:off x="5165793" y="4302305"/>
            <a:ext cx="423193" cy="461665"/>
            <a:chOff x="5880332" y="1183190"/>
            <a:chExt cx="317395" cy="34624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F5A4E6F-F691-CF17-DF18-9612704CF4F1}"/>
                </a:ext>
              </a:extLst>
            </p:cNvPr>
            <p:cNvGrpSpPr/>
            <p:nvPr/>
          </p:nvGrpSpPr>
          <p:grpSpPr>
            <a:xfrm>
              <a:off x="5880332" y="1183190"/>
              <a:ext cx="317395" cy="346249"/>
              <a:chOff x="4846963" y="515096"/>
              <a:chExt cx="317395" cy="346249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BAE240C-CFAC-6DC6-1D7C-5796957FA277}"/>
                  </a:ext>
                </a:extLst>
              </p:cNvPr>
              <p:cNvSpPr/>
              <p:nvPr/>
            </p:nvSpPr>
            <p:spPr>
              <a:xfrm>
                <a:off x="4846963" y="536549"/>
                <a:ext cx="317395" cy="317395"/>
              </a:xfrm>
              <a:prstGeom prst="ellipse">
                <a:avLst/>
              </a:prstGeom>
              <a:solidFill>
                <a:srgbClr val="00407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7D8ECF4-EB64-448C-B6C2-D283E58EC33F}"/>
                  </a:ext>
                </a:extLst>
              </p:cNvPr>
              <p:cNvSpPr txBox="1"/>
              <p:nvPr/>
            </p:nvSpPr>
            <p:spPr>
              <a:xfrm>
                <a:off x="4859155" y="515096"/>
                <a:ext cx="234280" cy="346249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endParaRPr lang="en-CA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4" name="Graphic 93" descr="Alarm clock with solid fill">
              <a:extLst>
                <a:ext uri="{FF2B5EF4-FFF2-40B4-BE49-F238E27FC236}">
                  <a16:creationId xmlns:a16="http://schemas.microsoft.com/office/drawing/2014/main" id="{A52BDFF3-1F13-5E9F-E1B9-1258DA784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912157" y="1232369"/>
              <a:ext cx="251931" cy="25193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7593217-6594-4696-92B7-6E2A65FDAB3F}"/>
              </a:ext>
            </a:extLst>
          </p:cNvPr>
          <p:cNvGrpSpPr/>
          <p:nvPr/>
        </p:nvGrpSpPr>
        <p:grpSpPr>
          <a:xfrm>
            <a:off x="5175042" y="4834773"/>
            <a:ext cx="423193" cy="461665"/>
            <a:chOff x="4846963" y="515096"/>
            <a:chExt cx="317395" cy="34624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6D6018A-6776-C5BE-6BE6-AADCCC8D9FDC}"/>
                </a:ext>
              </a:extLst>
            </p:cNvPr>
            <p:cNvSpPr/>
            <p:nvPr/>
          </p:nvSpPr>
          <p:spPr>
            <a:xfrm>
              <a:off x="4846963" y="536549"/>
              <a:ext cx="317395" cy="317395"/>
            </a:xfrm>
            <a:prstGeom prst="ellipse">
              <a:avLst/>
            </a:prstGeom>
            <a:solidFill>
              <a:srgbClr val="00407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D87FEC9-CA3F-4C5D-A331-E0A8F1242474}"/>
                </a:ext>
              </a:extLst>
            </p:cNvPr>
            <p:cNvSpPr txBox="1"/>
            <p:nvPr/>
          </p:nvSpPr>
          <p:spPr>
            <a:xfrm>
              <a:off x="4859155" y="515096"/>
              <a:ext cx="234280" cy="346249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CA" sz="2400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C60D1A3-3911-D616-A7BF-3D4905584E97}"/>
              </a:ext>
            </a:extLst>
          </p:cNvPr>
          <p:cNvGrpSpPr/>
          <p:nvPr/>
        </p:nvGrpSpPr>
        <p:grpSpPr>
          <a:xfrm>
            <a:off x="8453942" y="4298653"/>
            <a:ext cx="423193" cy="461665"/>
            <a:chOff x="5880332" y="1183190"/>
            <a:chExt cx="317395" cy="346249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C298963-273B-DFEE-63C6-57E2331A9AFC}"/>
                </a:ext>
              </a:extLst>
            </p:cNvPr>
            <p:cNvGrpSpPr/>
            <p:nvPr/>
          </p:nvGrpSpPr>
          <p:grpSpPr>
            <a:xfrm>
              <a:off x="5880332" y="1183190"/>
              <a:ext cx="317395" cy="346249"/>
              <a:chOff x="4846963" y="515096"/>
              <a:chExt cx="317395" cy="346249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2F7449C-9CB6-999B-7ABD-24F2584FB7AF}"/>
                  </a:ext>
                </a:extLst>
              </p:cNvPr>
              <p:cNvSpPr/>
              <p:nvPr/>
            </p:nvSpPr>
            <p:spPr>
              <a:xfrm>
                <a:off x="4846963" y="536549"/>
                <a:ext cx="317395" cy="317395"/>
              </a:xfrm>
              <a:prstGeom prst="ellipse">
                <a:avLst/>
              </a:prstGeom>
              <a:solidFill>
                <a:srgbClr val="00407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A53DC5F-FEED-33D0-317C-1F0CEA6AE58D}"/>
                  </a:ext>
                </a:extLst>
              </p:cNvPr>
              <p:cNvSpPr txBox="1"/>
              <p:nvPr/>
            </p:nvSpPr>
            <p:spPr>
              <a:xfrm>
                <a:off x="4859155" y="515096"/>
                <a:ext cx="234280" cy="346249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endParaRPr lang="en-CA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" name="Graphic 101" descr="Checkmark with solid fill">
              <a:extLst>
                <a:ext uri="{FF2B5EF4-FFF2-40B4-BE49-F238E27FC236}">
                  <a16:creationId xmlns:a16="http://schemas.microsoft.com/office/drawing/2014/main" id="{351C84AC-5E13-3843-CE2B-017CCE100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912157" y="1232369"/>
              <a:ext cx="251931" cy="251931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B3B334B-6A0D-BBF1-4F40-3B3618ED0397}"/>
              </a:ext>
            </a:extLst>
          </p:cNvPr>
          <p:cNvGrpSpPr/>
          <p:nvPr/>
        </p:nvGrpSpPr>
        <p:grpSpPr>
          <a:xfrm>
            <a:off x="8471456" y="4854849"/>
            <a:ext cx="423193" cy="461665"/>
            <a:chOff x="5880332" y="1183190"/>
            <a:chExt cx="317395" cy="346249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423D876-34EC-6B2A-DC28-7CFA5F7C437A}"/>
                </a:ext>
              </a:extLst>
            </p:cNvPr>
            <p:cNvGrpSpPr/>
            <p:nvPr/>
          </p:nvGrpSpPr>
          <p:grpSpPr>
            <a:xfrm>
              <a:off x="5880332" y="1183190"/>
              <a:ext cx="317395" cy="346249"/>
              <a:chOff x="4846963" y="515096"/>
              <a:chExt cx="317395" cy="346249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6A47DC5-25D4-8BD0-14F7-A62F4AA10C90}"/>
                  </a:ext>
                </a:extLst>
              </p:cNvPr>
              <p:cNvSpPr/>
              <p:nvPr/>
            </p:nvSpPr>
            <p:spPr>
              <a:xfrm>
                <a:off x="4846963" y="536549"/>
                <a:ext cx="317395" cy="317395"/>
              </a:xfrm>
              <a:prstGeom prst="ellipse">
                <a:avLst/>
              </a:prstGeom>
              <a:solidFill>
                <a:srgbClr val="00407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 dirty="0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A8F03D8-FC4C-1CE9-7FF7-41F5C0DA37CB}"/>
                  </a:ext>
                </a:extLst>
              </p:cNvPr>
              <p:cNvSpPr txBox="1"/>
              <p:nvPr/>
            </p:nvSpPr>
            <p:spPr>
              <a:xfrm>
                <a:off x="4859155" y="515096"/>
                <a:ext cx="234280" cy="346249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endParaRPr lang="en-CA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7" name="Graphic 106" descr="Document with solid fill">
              <a:extLst>
                <a:ext uri="{FF2B5EF4-FFF2-40B4-BE49-F238E27FC236}">
                  <a16:creationId xmlns:a16="http://schemas.microsoft.com/office/drawing/2014/main" id="{2294C411-324E-3BC6-D771-916EEDB47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12157" y="1232369"/>
              <a:ext cx="251931" cy="251931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50E3D5A2-460C-5CF6-13A8-A7A0D154F1D0}"/>
              </a:ext>
            </a:extLst>
          </p:cNvPr>
          <p:cNvSpPr/>
          <p:nvPr/>
        </p:nvSpPr>
        <p:spPr>
          <a:xfrm>
            <a:off x="713677" y="3077877"/>
            <a:ext cx="1703472" cy="639551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sz="14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1604FE-5FD5-AD13-77DF-3FDBD84735BB}"/>
              </a:ext>
            </a:extLst>
          </p:cNvPr>
          <p:cNvSpPr/>
          <p:nvPr/>
        </p:nvSpPr>
        <p:spPr>
          <a:xfrm>
            <a:off x="7926306" y="3090723"/>
            <a:ext cx="1759965" cy="592656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sz="14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B7B104-7571-1E47-7BB2-433B44F20CCF}"/>
              </a:ext>
            </a:extLst>
          </p:cNvPr>
          <p:cNvSpPr/>
          <p:nvPr/>
        </p:nvSpPr>
        <p:spPr>
          <a:xfrm>
            <a:off x="3689019" y="3081053"/>
            <a:ext cx="1612975" cy="592656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sz="14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94CC86-BA4E-EADC-5B2A-BDD5E870B8DF}"/>
              </a:ext>
            </a:extLst>
          </p:cNvPr>
          <p:cNvGrpSpPr/>
          <p:nvPr/>
        </p:nvGrpSpPr>
        <p:grpSpPr>
          <a:xfrm>
            <a:off x="9926843" y="2361237"/>
            <a:ext cx="317395" cy="834592"/>
            <a:chOff x="620700" y="1925038"/>
            <a:chExt cx="317395" cy="62594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8DC1524-D21A-89EF-C4C0-504247230247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>
              <a:off x="779398" y="1925038"/>
              <a:ext cx="0" cy="625944"/>
            </a:xfrm>
            <a:prstGeom prst="straightConnector1">
              <a:avLst/>
            </a:prstGeom>
            <a:ln w="34925">
              <a:solidFill>
                <a:srgbClr val="4376B3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D74EA5-BC0D-2403-F095-21F01CDA2184}"/>
                </a:ext>
              </a:extLst>
            </p:cNvPr>
            <p:cNvSpPr/>
            <p:nvPr/>
          </p:nvSpPr>
          <p:spPr>
            <a:xfrm>
              <a:off x="620700" y="1925038"/>
              <a:ext cx="317395" cy="317395"/>
            </a:xfrm>
            <a:prstGeom prst="ellipse">
              <a:avLst/>
            </a:prstGeom>
            <a:solidFill>
              <a:srgbClr val="3E6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</p:txBody>
        </p:sp>
        <p:pic>
          <p:nvPicPr>
            <p:cNvPr id="11" name="Graphic 10" descr="Alarm clock with solid fill">
              <a:extLst>
                <a:ext uri="{FF2B5EF4-FFF2-40B4-BE49-F238E27FC236}">
                  <a16:creationId xmlns:a16="http://schemas.microsoft.com/office/drawing/2014/main" id="{6A68DCF8-62FC-70DE-C48B-53343B071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52525" y="1952764"/>
              <a:ext cx="251931" cy="251931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F50AD6E-3379-1055-7551-592B0942658B}"/>
              </a:ext>
            </a:extLst>
          </p:cNvPr>
          <p:cNvSpPr txBox="1"/>
          <p:nvPr/>
        </p:nvSpPr>
        <p:spPr>
          <a:xfrm>
            <a:off x="9908836" y="2111708"/>
            <a:ext cx="1202857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rgbClr val="3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948972-ACBA-67E5-F156-E73885CA2532}"/>
              </a:ext>
            </a:extLst>
          </p:cNvPr>
          <p:cNvSpPr txBox="1"/>
          <p:nvPr/>
        </p:nvSpPr>
        <p:spPr>
          <a:xfrm>
            <a:off x="8849797" y="4398827"/>
            <a:ext cx="3077524" cy="85164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>
              <a:spcAft>
                <a:spcPts val="2400"/>
              </a:spcAft>
            </a:pPr>
            <a:r>
              <a:rPr lang="en-CA" sz="1467" dirty="0">
                <a:latin typeface="Arial" panose="020B0604020202020204" pitchFamily="34" charset="0"/>
                <a:cs typeface="Arial" panose="020B0604020202020204" pitchFamily="34" charset="0"/>
              </a:rPr>
              <a:t>Project List Published</a:t>
            </a:r>
          </a:p>
          <a:p>
            <a:pPr>
              <a:spcAft>
                <a:spcPts val="2400"/>
              </a:spcAft>
            </a:pPr>
            <a:r>
              <a:rPr lang="en-CA" sz="1467" dirty="0">
                <a:latin typeface="Arial" panose="020B0604020202020204" pitchFamily="34" charset="0"/>
                <a:cs typeface="Arial" panose="020B0604020202020204" pitchFamily="34" charset="0"/>
              </a:rPr>
              <a:t>Assessment Package Issued</a:t>
            </a:r>
          </a:p>
        </p:txBody>
      </p:sp>
      <p:pic>
        <p:nvPicPr>
          <p:cNvPr id="7" name="0003-Slide4">
            <a:hlinkClick r:id="" action="ppaction://media"/>
            <a:extLst>
              <a:ext uri="{FF2B5EF4-FFF2-40B4-BE49-F238E27FC236}">
                <a16:creationId xmlns:a16="http://schemas.microsoft.com/office/drawing/2014/main" id="{BC44F302-DD79-5022-2662-4EA839012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6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004-Slide5">
            <a:hlinkClick r:id="" action="ppaction://media"/>
            <a:extLst>
              <a:ext uri="{FF2B5EF4-FFF2-40B4-BE49-F238E27FC236}">
                <a16:creationId xmlns:a16="http://schemas.microsoft.com/office/drawing/2014/main" id="{D0BC4044-5E9A-3464-E088-214F287C105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9300" y="3671888"/>
            <a:ext cx="406400" cy="4064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6B8322-2B61-523B-9F12-C2E9CAE9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208251"/>
            <a:ext cx="9652000" cy="749300"/>
          </a:xfrm>
        </p:spPr>
        <p:txBody>
          <a:bodyPr lIns="180000" tIns="0" rIns="180000" bIns="0" anchor="ctr" anchorCtr="0"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CA" sz="2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Timeline Summary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FB42892-DE01-4B37-F295-05F835E48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375968"/>
              </p:ext>
            </p:extLst>
          </p:nvPr>
        </p:nvGraphicFramePr>
        <p:xfrm>
          <a:off x="609600" y="957551"/>
          <a:ext cx="11199282" cy="543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5892">
                  <a:extLst>
                    <a:ext uri="{9D8B030D-6E8A-4147-A177-3AD203B41FA5}">
                      <a16:colId xmlns:a16="http://schemas.microsoft.com/office/drawing/2014/main" val="986824038"/>
                    </a:ext>
                  </a:extLst>
                </a:gridCol>
                <a:gridCol w="4073390">
                  <a:extLst>
                    <a:ext uri="{9D8B030D-6E8A-4147-A177-3AD203B41FA5}">
                      <a16:colId xmlns:a16="http://schemas.microsoft.com/office/drawing/2014/main" val="97756651"/>
                    </a:ext>
                  </a:extLst>
                </a:gridCol>
              </a:tblGrid>
              <a:tr h="451680">
                <a:tc>
                  <a:txBody>
                    <a:bodyPr/>
                    <a:lstStyle/>
                    <a:p>
                      <a:r>
                        <a:rPr lang="en-CA" sz="2000" dirty="0"/>
                        <a:t>Deliverable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Target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555986"/>
                  </a:ext>
                </a:extLst>
              </a:tr>
              <a:tr h="465638">
                <a:tc>
                  <a:txBody>
                    <a:bodyPr/>
                    <a:lstStyle/>
                    <a:p>
                      <a:r>
                        <a:rPr lang="en-CA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Stage 1</a:t>
                      </a:r>
                      <a:endParaRPr lang="en-C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396914"/>
                  </a:ext>
                </a:extLst>
              </a:tr>
              <a:tr h="465638">
                <a:tc>
                  <a:txBody>
                    <a:bodyPr/>
                    <a:lstStyle/>
                    <a:p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Draft Preliminary Study Scopes Issued </a:t>
                      </a:r>
                      <a:endParaRPr lang="en-CA" sz="2000" dirty="0"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January 17, 2025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5624990"/>
                  </a:ext>
                </a:extLst>
              </a:tr>
              <a:tr h="465638">
                <a:tc>
                  <a:txBody>
                    <a:bodyPr/>
                    <a:lstStyle/>
                    <a:p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Study Scope comments due</a:t>
                      </a:r>
                      <a:endParaRPr lang="en-CA" sz="2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February 3, 2035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1046385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Assessment Package issued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18, 2025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6576520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Detailed Assessment Fee invoice issued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18, 2025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3938249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Change Proposal Submissions Due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4, 2025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0027699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Detailed Assessment Fee Due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18, 2025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5318682"/>
                  </a:ext>
                </a:extLst>
              </a:tr>
              <a:tr h="4656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Stage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CA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673304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Detailed Assessment Package issued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December 2025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6044433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Change Proposal Submissions Due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February 2026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195021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GUOC evidence/payment &amp; TFO Stage 3&amp;4 Security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Q1 2026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273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0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3C922-4E2D-B458-AD0A-D0EB2005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26" y="1180044"/>
            <a:ext cx="11424241" cy="5356225"/>
          </a:xfrm>
        </p:spPr>
        <p:txBody>
          <a:bodyPr/>
          <a:lstStyle/>
          <a:p>
            <a:pPr lvl="0"/>
            <a:r>
              <a:rPr lang="en-US" sz="2600" dirty="0"/>
              <a:t>Project Plan</a:t>
            </a:r>
          </a:p>
          <a:p>
            <a:pPr lvl="0"/>
            <a:r>
              <a:rPr lang="en-US" sz="2600" dirty="0"/>
              <a:t>Draft Preliminary Assessment Study Scope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Provided by the AESO January 17, 2025. MP comments due February 3, 2025</a:t>
            </a:r>
          </a:p>
          <a:p>
            <a:r>
              <a:rPr lang="en-US" sz="2600" dirty="0"/>
              <a:t>Dynamic model review</a:t>
            </a:r>
          </a:p>
          <a:p>
            <a:r>
              <a:rPr lang="en-US" sz="2600" dirty="0"/>
              <a:t>At the end of Stage 1, AESO will issue Preliminary Assessment Package, consisting of </a:t>
            </a:r>
          </a:p>
          <a:p>
            <a:pPr lvl="1"/>
            <a:r>
              <a:rPr lang="en-CA" sz="2600" dirty="0">
                <a:solidFill>
                  <a:schemeClr val="tx1"/>
                </a:solidFill>
              </a:rPr>
              <a:t>Preliminary Assessment Report</a:t>
            </a:r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CA" sz="2600" dirty="0">
                <a:solidFill>
                  <a:schemeClr val="tx1"/>
                </a:solidFill>
              </a:rPr>
              <a:t>Class </a:t>
            </a:r>
            <a:r>
              <a:rPr lang="en-CA" sz="2600">
                <a:solidFill>
                  <a:schemeClr val="tx1"/>
                </a:solidFill>
              </a:rPr>
              <a:t>5 Cost </a:t>
            </a:r>
            <a:r>
              <a:rPr lang="en-CA" sz="2600" dirty="0">
                <a:solidFill>
                  <a:schemeClr val="tx1"/>
                </a:solidFill>
              </a:rPr>
              <a:t>Estimate (+100/-50%)</a:t>
            </a:r>
          </a:p>
          <a:p>
            <a:pPr lvl="1"/>
            <a:r>
              <a:rPr lang="en-CA" sz="2600" dirty="0">
                <a:solidFill>
                  <a:schemeClr val="tx1"/>
                </a:solidFill>
              </a:rPr>
              <a:t>High Level Congestion Estimate</a:t>
            </a:r>
          </a:p>
          <a:p>
            <a:pPr lvl="1"/>
            <a:r>
              <a:rPr lang="en-CA" sz="2600" dirty="0">
                <a:solidFill>
                  <a:schemeClr val="tx1"/>
                </a:solidFill>
              </a:rPr>
              <a:t>Detailed Assessment Fee Invoice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2A0E41-4802-44D7-B02B-14D7D65C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24" y="177801"/>
            <a:ext cx="9652000" cy="749300"/>
          </a:xfrm>
        </p:spPr>
        <p:txBody>
          <a:bodyPr lIns="180000" tIns="0" rIns="180000" bIns="0" anchor="ctr" anchorCtr="0"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2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Stage 1 – Preliminary Assessment</a:t>
            </a:r>
            <a:endParaRPr lang="en-CA" sz="26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0005-Slide6">
            <a:hlinkClick r:id="" action="ppaction://media"/>
            <a:extLst>
              <a:ext uri="{FF2B5EF4-FFF2-40B4-BE49-F238E27FC236}">
                <a16:creationId xmlns:a16="http://schemas.microsoft.com/office/drawing/2014/main" id="{FB45C578-1A43-6833-9F79-BEDB6A08B0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3C922-4E2D-B458-AD0A-D0EB2005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87" y="1182689"/>
            <a:ext cx="10831026" cy="5356225"/>
          </a:xfrm>
        </p:spPr>
        <p:txBody>
          <a:bodyPr/>
          <a:lstStyle/>
          <a:p>
            <a:r>
              <a:rPr lang="en-US" sz="2600" dirty="0"/>
              <a:t>Detailed Assessment Package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Project-Specific Detailed Assessment Report</a:t>
            </a:r>
          </a:p>
          <a:p>
            <a:pPr lvl="2"/>
            <a:r>
              <a:rPr lang="en-US" sz="2600" dirty="0"/>
              <a:t>Power flow, short circuit, and stability results for the study area</a:t>
            </a:r>
          </a:p>
          <a:p>
            <a:pPr lvl="2"/>
            <a:r>
              <a:rPr lang="en-US" sz="2600" dirty="0"/>
              <a:t>Mitigation measures/list of RAS and Preferred connection alternative</a:t>
            </a:r>
          </a:p>
          <a:p>
            <a:pPr lvl="2"/>
            <a:r>
              <a:rPr lang="en-US" sz="2600" dirty="0"/>
              <a:t>Discussion on conceptual long-term transmission plans in the area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Facility Scope and Updated Class 5 Estimate</a:t>
            </a:r>
          </a:p>
          <a:p>
            <a:pPr marL="228600" lvl="1">
              <a:spcBef>
                <a:spcPts val="1000"/>
              </a:spcBef>
            </a:pPr>
            <a:r>
              <a:rPr lang="en-US" sz="2600" dirty="0">
                <a:solidFill>
                  <a:schemeClr val="tx1"/>
                </a:solidFill>
              </a:rPr>
              <a:t>Congestion assessments and Conceptual System Plans will be posted on AESO website. </a:t>
            </a:r>
          </a:p>
          <a:p>
            <a:pPr lvl="2"/>
            <a:endParaRPr lang="en-US" sz="2534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2A0E41-4802-44D7-B02B-14D7D65C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85" y="177801"/>
            <a:ext cx="8847345" cy="749300"/>
          </a:xfrm>
        </p:spPr>
        <p:txBody>
          <a:bodyPr lIns="180000" tIns="0" rIns="180000" bIns="0" anchor="ctr" anchorCtr="0"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2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Stage 2 – Detailed Assessment</a:t>
            </a:r>
            <a:endParaRPr lang="en-CA" sz="26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0009-Slide7">
            <a:hlinkClick r:id="" action="ppaction://media"/>
            <a:extLst>
              <a:ext uri="{FF2B5EF4-FFF2-40B4-BE49-F238E27FC236}">
                <a16:creationId xmlns:a16="http://schemas.microsoft.com/office/drawing/2014/main" id="{60CE1184-9127-211A-9A27-49A6C1BB9F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3C922-4E2D-B458-AD0A-D0EB2005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58" y="1182689"/>
            <a:ext cx="11306175" cy="5356225"/>
          </a:xfrm>
        </p:spPr>
        <p:txBody>
          <a:bodyPr/>
          <a:lstStyle/>
          <a:p>
            <a:r>
              <a:rPr lang="en-US" sz="2600" dirty="0"/>
              <a:t>Project Change Proposals can be submitted upon issuance of Detailed Assessment Packages</a:t>
            </a:r>
          </a:p>
          <a:p>
            <a:r>
              <a:rPr lang="en-US" sz="2600" dirty="0"/>
              <a:t>MP Decision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GUOC Evidence or Payment (BTF) or Security (Connection)</a:t>
            </a:r>
          </a:p>
          <a:p>
            <a:pPr lvl="2"/>
            <a:r>
              <a:rPr lang="en-US" sz="2600" dirty="0"/>
              <a:t>Project Inclusion Status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Stage 3 &amp; 4 security provided to the TFO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Reassessment Fee incurred if project cancels</a:t>
            </a:r>
          </a:p>
          <a:p>
            <a:pPr marL="0" indent="0">
              <a:buNone/>
            </a:pP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2A0E41-4802-44D7-B02B-14D7D65C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56" y="177801"/>
            <a:ext cx="9652000" cy="749300"/>
          </a:xfrm>
        </p:spPr>
        <p:txBody>
          <a:bodyPr lIns="180000" tIns="0" rIns="180000" bIns="0" anchor="ctr" anchorCtr="0"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2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Stage 2 – Detailed Assessment</a:t>
            </a:r>
            <a:endParaRPr lang="en-CA" sz="26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0006-Slide8">
            <a:hlinkClick r:id="" action="ppaction://media"/>
            <a:extLst>
              <a:ext uri="{FF2B5EF4-FFF2-40B4-BE49-F238E27FC236}">
                <a16:creationId xmlns:a16="http://schemas.microsoft.com/office/drawing/2014/main" id="{898D3254-5594-198E-2856-04F841FB17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3C922-4E2D-B458-AD0A-D0EB2005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58" y="1182689"/>
            <a:ext cx="11306175" cy="5356225"/>
          </a:xfrm>
        </p:spPr>
        <p:txBody>
          <a:bodyPr/>
          <a:lstStyle/>
          <a:p>
            <a:r>
              <a:rPr lang="en-US" sz="2600" dirty="0"/>
              <a:t>Stage 3 – Functional Specification, SAS contract execution, regulatory preparation (if applicable)</a:t>
            </a:r>
          </a:p>
          <a:p>
            <a:r>
              <a:rPr lang="en-US" sz="2600" dirty="0"/>
              <a:t>Stage 4 – AUC applications (if applicable)</a:t>
            </a:r>
          </a:p>
          <a:p>
            <a:r>
              <a:rPr lang="en-US" sz="2600" dirty="0"/>
              <a:t>Stage 5 – Construction</a:t>
            </a:r>
          </a:p>
          <a:p>
            <a:pPr lvl="0"/>
            <a:r>
              <a:rPr lang="en-US" sz="2600" dirty="0"/>
              <a:t>Stage 6 – Close Out</a:t>
            </a:r>
          </a:p>
          <a:p>
            <a:pPr marL="0" indent="0">
              <a:buNone/>
            </a:pP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2A0E41-4802-44D7-B02B-14D7D65C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56" y="177801"/>
            <a:ext cx="9652000" cy="749300"/>
          </a:xfrm>
        </p:spPr>
        <p:txBody>
          <a:bodyPr lIns="180000" tIns="0" rIns="180000" bIns="0" anchor="ctr" anchorCtr="0"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2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Process Beyond Stage 2 </a:t>
            </a:r>
            <a:endParaRPr lang="en-CA" sz="26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0008-Slide9">
            <a:hlinkClick r:id="" action="ppaction://media"/>
            <a:extLst>
              <a:ext uri="{FF2B5EF4-FFF2-40B4-BE49-F238E27FC236}">
                <a16:creationId xmlns:a16="http://schemas.microsoft.com/office/drawing/2014/main" id="{DFA68EAE-0FF5-67DB-70F9-65DF3ABF20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">
  <a:themeElements>
    <a:clrScheme name="AESO">
      <a:dk1>
        <a:sysClr val="windowText" lastClr="000000"/>
      </a:dk1>
      <a:lt1>
        <a:sysClr val="window" lastClr="FFFFFF"/>
      </a:lt1>
      <a:dk2>
        <a:srgbClr val="616161"/>
      </a:dk2>
      <a:lt2>
        <a:srgbClr val="FFFFFF"/>
      </a:lt2>
      <a:accent1>
        <a:srgbClr val="00407A"/>
      </a:accent1>
      <a:accent2>
        <a:srgbClr val="6CB741"/>
      </a:accent2>
      <a:accent3>
        <a:srgbClr val="EDAB1E"/>
      </a:accent3>
      <a:accent4>
        <a:srgbClr val="3582B7"/>
      </a:accent4>
      <a:accent5>
        <a:srgbClr val="752B8B"/>
      </a:accent5>
      <a:accent6>
        <a:srgbClr val="00B2AD"/>
      </a:accent6>
      <a:hlink>
        <a:srgbClr val="000EEE"/>
      </a:hlink>
      <a:folHlink>
        <a:srgbClr val="551A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PowerPoint Template_Widescreen_v6.pptx" id="{EEFF3370-6099-4C89-BCBD-5DCF972000E7}" vid="{DBC05AE3-8F7E-4B85-A6E6-37A54A07EE44}"/>
    </a:ext>
  </a:extLst>
</a:theme>
</file>

<file path=ppt/theme/theme2.xml><?xml version="1.0" encoding="utf-8"?>
<a:theme xmlns:a="http://schemas.openxmlformats.org/drawingml/2006/main" name="Content">
  <a:themeElements>
    <a:clrScheme name="AESO">
      <a:dk1>
        <a:sysClr val="windowText" lastClr="000000"/>
      </a:dk1>
      <a:lt1>
        <a:sysClr val="window" lastClr="FFFFFF"/>
      </a:lt1>
      <a:dk2>
        <a:srgbClr val="616161"/>
      </a:dk2>
      <a:lt2>
        <a:srgbClr val="FFFFFF"/>
      </a:lt2>
      <a:accent1>
        <a:srgbClr val="00407A"/>
      </a:accent1>
      <a:accent2>
        <a:srgbClr val="6CB741"/>
      </a:accent2>
      <a:accent3>
        <a:srgbClr val="EDAB1E"/>
      </a:accent3>
      <a:accent4>
        <a:srgbClr val="3582B7"/>
      </a:accent4>
      <a:accent5>
        <a:srgbClr val="752B8B"/>
      </a:accent5>
      <a:accent6>
        <a:srgbClr val="00B2AD"/>
      </a:accent6>
      <a:hlink>
        <a:srgbClr val="000EEE"/>
      </a:hlink>
      <a:folHlink>
        <a:srgbClr val="551A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PowerPoint Template_Widescreen_v6.pptx" id="{EEFF3370-6099-4C89-BCBD-5DCF972000E7}" vid="{F102B8CE-BD9C-48BE-BAB1-C0B80C53F7D3}"/>
    </a:ext>
  </a:extLst>
</a:theme>
</file>

<file path=ppt/theme/theme3.xml><?xml version="1.0" encoding="utf-8"?>
<a:theme xmlns:a="http://schemas.openxmlformats.org/drawingml/2006/main" name="Content (Blue)">
  <a:themeElements>
    <a:clrScheme name="AESO">
      <a:dk1>
        <a:sysClr val="windowText" lastClr="000000"/>
      </a:dk1>
      <a:lt1>
        <a:sysClr val="window" lastClr="FFFFFF"/>
      </a:lt1>
      <a:dk2>
        <a:srgbClr val="616161"/>
      </a:dk2>
      <a:lt2>
        <a:srgbClr val="FFFFFF"/>
      </a:lt2>
      <a:accent1>
        <a:srgbClr val="00407A"/>
      </a:accent1>
      <a:accent2>
        <a:srgbClr val="6CB741"/>
      </a:accent2>
      <a:accent3>
        <a:srgbClr val="EDAB1E"/>
      </a:accent3>
      <a:accent4>
        <a:srgbClr val="3582B7"/>
      </a:accent4>
      <a:accent5>
        <a:srgbClr val="752B8B"/>
      </a:accent5>
      <a:accent6>
        <a:srgbClr val="00B2AD"/>
      </a:accent6>
      <a:hlink>
        <a:srgbClr val="3582B7"/>
      </a:hlink>
      <a:folHlink>
        <a:srgbClr val="752B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PowerPoint Template_Widescreen_v6.pptx" id="{EEFF3370-6099-4C89-BCBD-5DCF972000E7}" vid="{35577A16-274B-4A7F-99E9-64F93B18C404}"/>
    </a:ext>
  </a:extLst>
</a:theme>
</file>

<file path=ppt/theme/theme4.xml><?xml version="1.0" encoding="utf-8"?>
<a:theme xmlns:a="http://schemas.openxmlformats.org/drawingml/2006/main" name="End">
  <a:themeElements>
    <a:clrScheme name="AESO">
      <a:dk1>
        <a:sysClr val="windowText" lastClr="000000"/>
      </a:dk1>
      <a:lt1>
        <a:sysClr val="window" lastClr="FFFFFF"/>
      </a:lt1>
      <a:dk2>
        <a:srgbClr val="616161"/>
      </a:dk2>
      <a:lt2>
        <a:srgbClr val="FFFFFF"/>
      </a:lt2>
      <a:accent1>
        <a:srgbClr val="00407A"/>
      </a:accent1>
      <a:accent2>
        <a:srgbClr val="6CB741"/>
      </a:accent2>
      <a:accent3>
        <a:srgbClr val="EDAB1E"/>
      </a:accent3>
      <a:accent4>
        <a:srgbClr val="3582B7"/>
      </a:accent4>
      <a:accent5>
        <a:srgbClr val="752B8B"/>
      </a:accent5>
      <a:accent6>
        <a:srgbClr val="00B2AD"/>
      </a:accent6>
      <a:hlink>
        <a:srgbClr val="3582B7"/>
      </a:hlink>
      <a:folHlink>
        <a:srgbClr val="752B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PowerPoint Template_Widescreen_v6.pptx" id="{EEFF3370-6099-4C89-BCBD-5DCF972000E7}" vid="{223F2EDA-CCFF-4C55-9219-3D51E45F9AAE}"/>
    </a:ext>
  </a:extLst>
</a:theme>
</file>

<file path=ppt/theme/theme5.xml><?xml version="1.0" encoding="utf-8"?>
<a:theme xmlns:a="http://schemas.openxmlformats.org/drawingml/2006/main" name="Office Theme">
  <a:themeElements>
    <a:clrScheme name="AESO">
      <a:dk1>
        <a:sysClr val="windowText" lastClr="000000"/>
      </a:dk1>
      <a:lt1>
        <a:sysClr val="window" lastClr="FFFFFF"/>
      </a:lt1>
      <a:dk2>
        <a:srgbClr val="616161"/>
      </a:dk2>
      <a:lt2>
        <a:srgbClr val="FFFFFF"/>
      </a:lt2>
      <a:accent1>
        <a:srgbClr val="00407A"/>
      </a:accent1>
      <a:accent2>
        <a:srgbClr val="6CB741"/>
      </a:accent2>
      <a:accent3>
        <a:srgbClr val="EDAB1E"/>
      </a:accent3>
      <a:accent4>
        <a:srgbClr val="3582B7"/>
      </a:accent4>
      <a:accent5>
        <a:srgbClr val="752B8B"/>
      </a:accent5>
      <a:accent6>
        <a:srgbClr val="00B2AD"/>
      </a:accent6>
      <a:hlink>
        <a:srgbClr val="000EEE"/>
      </a:hlink>
      <a:folHlink>
        <a:srgbClr val="551A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AESO">
      <a:dk1>
        <a:sysClr val="windowText" lastClr="000000"/>
      </a:dk1>
      <a:lt1>
        <a:sysClr val="window" lastClr="FFFFFF"/>
      </a:lt1>
      <a:dk2>
        <a:srgbClr val="616161"/>
      </a:dk2>
      <a:lt2>
        <a:srgbClr val="FFFFFF"/>
      </a:lt2>
      <a:accent1>
        <a:srgbClr val="00407A"/>
      </a:accent1>
      <a:accent2>
        <a:srgbClr val="6CB741"/>
      </a:accent2>
      <a:accent3>
        <a:srgbClr val="EDAB1E"/>
      </a:accent3>
      <a:accent4>
        <a:srgbClr val="3582B7"/>
      </a:accent4>
      <a:accent5>
        <a:srgbClr val="752B8B"/>
      </a:accent5>
      <a:accent6>
        <a:srgbClr val="00B2AD"/>
      </a:accent6>
      <a:hlink>
        <a:srgbClr val="000EEE"/>
      </a:hlink>
      <a:folHlink>
        <a:srgbClr val="551A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643542D3B6A347A9F19F61E59FAF20" ma:contentTypeVersion="4" ma:contentTypeDescription="Create a new document." ma:contentTypeScope="" ma:versionID="c5e5472f546c6afc060941f717e25b53">
  <xsd:schema xmlns:xsd="http://www.w3.org/2001/XMLSchema" xmlns:xs="http://www.w3.org/2001/XMLSchema" xmlns:p="http://schemas.microsoft.com/office/2006/metadata/properties" xmlns:ns2="61fd901d-97fd-4cb1-8a64-547665422c1c" targetNamespace="http://schemas.microsoft.com/office/2006/metadata/properties" ma:root="true" ma:fieldsID="7214a6418c6843914406d6254db4ef0d" ns2:_="">
    <xsd:import namespace="61fd901d-97fd-4cb1-8a64-547665422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901d-97fd-4cb1-8a64-547665422c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873CDC-FADA-4E2C-98A7-5456DA94E083}">
  <ds:schemaRefs>
    <ds:schemaRef ds:uri="61fd901d-97fd-4cb1-8a64-547665422c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E505A4-3201-4F41-BC03-3CB694CDF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3887B2-3003-4A63-A521-D10F078B7E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fd901d-97fd-4cb1-8a64-547665422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54f2212-fe43-4578-b841-38c95b77cb60}" enabled="1" method="Privileged" siteId="{9869aa0d-ebba-4f8c-9399-7dff7665b1d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AESO PowerPoint Template_Widescreen</Template>
  <TotalTime>1967</TotalTime>
  <Words>608</Words>
  <Application>Microsoft Office PowerPoint</Application>
  <PresentationFormat>Widescreen</PresentationFormat>
  <Paragraphs>118</Paragraphs>
  <Slides>11</Slides>
  <Notes>11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Title</vt:lpstr>
      <vt:lpstr>Content</vt:lpstr>
      <vt:lpstr>Content (Blue)</vt:lpstr>
      <vt:lpstr>End</vt:lpstr>
      <vt:lpstr>AESO Cluster 2  Process Overview</vt:lpstr>
      <vt:lpstr>PowerPoint Presentation</vt:lpstr>
      <vt:lpstr>PowerPoint Presentation</vt:lpstr>
      <vt:lpstr>Cluster 2 Timeline</vt:lpstr>
      <vt:lpstr>Timeline Summary</vt:lpstr>
      <vt:lpstr>Stage 1 – Preliminary Assessment</vt:lpstr>
      <vt:lpstr>Stage 2 – Detailed Assessment</vt:lpstr>
      <vt:lpstr>Stage 2 – Detailed Assessment</vt:lpstr>
      <vt:lpstr>Process Beyond Stage 2 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AESO Cluster 2 Process Overview</dc:title>
  <dc:creator>Rahul Deshpande</dc:creator>
  <cp:lastModifiedBy>Rahul Deshpande</cp:lastModifiedBy>
  <cp:revision>10</cp:revision>
  <dcterms:created xsi:type="dcterms:W3CDTF">2025-01-09T20:12:28Z</dcterms:created>
  <dcterms:modified xsi:type="dcterms:W3CDTF">2025-01-16T22:34:19Z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0x010100D9643542D3B6A347A9F19F61E59FAF20</vt:lpwstr>
  </property>
</Properties>
</file>